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894" r:id="rId2"/>
    <p:sldId id="1017" r:id="rId3"/>
    <p:sldId id="1021" r:id="rId4"/>
    <p:sldId id="1020" r:id="rId5"/>
    <p:sldId id="1023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57" userDrawn="1">
          <p15:clr>
            <a:srgbClr val="A4A3A4"/>
          </p15:clr>
        </p15:guide>
        <p15:guide id="2" pos="16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8D"/>
    <a:srgbClr val="1EEBA1"/>
    <a:srgbClr val="1DD2D0"/>
    <a:srgbClr val="1C9EE1"/>
    <a:srgbClr val="1DD6CD"/>
    <a:srgbClr val="1EEB9D"/>
    <a:srgbClr val="1C97E1"/>
    <a:srgbClr val="FFFFFF"/>
    <a:srgbClr val="106ABC"/>
    <a:srgbClr val="1C9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88110" autoAdjust="0"/>
  </p:normalViewPr>
  <p:slideViewPr>
    <p:cSldViewPr snapToGrid="0">
      <p:cViewPr>
        <p:scale>
          <a:sx n="50" d="100"/>
          <a:sy n="50" d="100"/>
        </p:scale>
        <p:origin x="1056" y="212"/>
      </p:cViewPr>
      <p:guideLst>
        <p:guide orient="horz" pos="1457"/>
        <p:guide pos="168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54" d="100"/>
          <a:sy n="54" d="100"/>
        </p:scale>
        <p:origin x="159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工作表3!$B$1</c:f>
              <c:strCache>
                <c:ptCount val="1"/>
                <c:pt idx="0">
                  <c:v>M的比例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8997-470D-95FE-1298CC5414D2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8997-470D-95FE-1298CC5414D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8997-470D-95FE-1298CC5414D2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8997-470D-95FE-1298CC5414D2}"/>
              </c:ext>
            </c:extLst>
          </c:dPt>
          <c:dPt>
            <c:idx val="4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8997-470D-95FE-1298CC5414D2}"/>
              </c:ext>
            </c:extLst>
          </c:dPt>
          <c:dPt>
            <c:idx val="5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8997-470D-95FE-1298CC5414D2}"/>
              </c:ext>
            </c:extLst>
          </c:dPt>
          <c:dPt>
            <c:idx val="6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8997-470D-95FE-1298CC5414D2}"/>
              </c:ext>
            </c:extLst>
          </c:dPt>
          <c:dPt>
            <c:idx val="7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8997-470D-95FE-1298CC5414D2}"/>
              </c:ext>
            </c:extLst>
          </c:dPt>
          <c:dPt>
            <c:idx val="8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8997-470D-95FE-1298CC5414D2}"/>
              </c:ext>
            </c:extLst>
          </c:dPt>
          <c:dPt>
            <c:idx val="9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8997-470D-95FE-1298CC5414D2}"/>
              </c:ext>
            </c:extLst>
          </c:dPt>
          <c:dPt>
            <c:idx val="10"/>
            <c:invertIfNegative val="0"/>
            <c:bubble3D val="0"/>
            <c:spPr>
              <a:solidFill>
                <a:srgbClr val="7F7F7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8997-470D-95FE-1298CC5414D2}"/>
              </c:ext>
            </c:extLst>
          </c:dPt>
          <c:dPt>
            <c:idx val="11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997-470D-95FE-1298CC5414D2}"/>
              </c:ext>
            </c:extLst>
          </c:dPt>
          <c:dPt>
            <c:idx val="12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8997-470D-95FE-1298CC5414D2}"/>
              </c:ext>
            </c:extLst>
          </c:dPt>
          <c:dPt>
            <c:idx val="13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997-470D-95FE-1298CC5414D2}"/>
              </c:ext>
            </c:extLst>
          </c:dPt>
          <c:dPt>
            <c:idx val="14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8997-470D-95FE-1298CC5414D2}"/>
              </c:ext>
            </c:extLst>
          </c:dPt>
          <c:dPt>
            <c:idx val="15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997-470D-95FE-1298CC5414D2}"/>
              </c:ext>
            </c:extLst>
          </c:dPt>
          <c:dPt>
            <c:idx val="16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997-470D-95FE-1298CC5414D2}"/>
              </c:ext>
            </c:extLst>
          </c:dPt>
          <c:dPt>
            <c:idx val="17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997-470D-95FE-1298CC5414D2}"/>
              </c:ext>
            </c:extLst>
          </c:dPt>
          <c:dPt>
            <c:idx val="18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997-470D-95FE-1298CC5414D2}"/>
              </c:ext>
            </c:extLst>
          </c:dPt>
          <c:dPt>
            <c:idx val="19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97-470D-95FE-1298CC5414D2}"/>
              </c:ext>
            </c:extLst>
          </c:dPt>
          <c:dPt>
            <c:idx val="20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997-470D-95FE-1298CC5414D2}"/>
              </c:ext>
            </c:extLst>
          </c:dPt>
          <c:dPt>
            <c:idx val="21"/>
            <c:invertIfNegative val="0"/>
            <c:bubble3D val="0"/>
            <c:spPr>
              <a:solidFill>
                <a:srgbClr val="65F2B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97-470D-95FE-1298CC5414D2}"/>
              </c:ext>
            </c:extLst>
          </c:dPt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97-470D-95FE-1298CC5414D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97-470D-95FE-1298CC5414D2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97-470D-95FE-1298CC5414D2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97-470D-95FE-1298CC5414D2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97-470D-95FE-1298CC5414D2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97-470D-95FE-1298CC5414D2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8997-470D-95FE-1298CC5414D2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8997-470D-95FE-1298CC5414D2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8997-470D-95FE-1298CC5414D2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8997-470D-95FE-1298CC5414D2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8997-470D-95FE-1298CC5414D2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97-470D-95FE-1298CC5414D2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97-470D-95FE-1298CC5414D2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97-470D-95FE-1298CC5414D2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97-470D-95FE-1298CC5414D2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97-470D-95FE-1298CC5414D2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97-470D-95FE-1298CC5414D2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97-470D-95FE-1298CC5414D2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97-470D-95FE-1298CC5414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u Gothic Medium" panose="020B0500000000000000" pitchFamily="34" charset="-128"/>
                    <a:ea typeface="Yu Gothic Medium" panose="020B0500000000000000" pitchFamily="34" charset="-128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工作表3!$A$2:$A$23</c:f>
              <c:strCache>
                <c:ptCount val="22"/>
                <c:pt idx="0">
                  <c:v>礦業</c:v>
                </c:pt>
                <c:pt idx="1">
                  <c:v>無法分類</c:v>
                </c:pt>
                <c:pt idx="2">
                  <c:v>通信業</c:v>
                </c:pt>
                <c:pt idx="3">
                  <c:v>農業</c:v>
                </c:pt>
                <c:pt idx="4">
                  <c:v>醫療業</c:v>
                </c:pt>
                <c:pt idx="5">
                  <c:v>電子業</c:v>
                </c:pt>
                <c:pt idx="6">
                  <c:v>法務，財務專業</c:v>
                </c:pt>
                <c:pt idx="7">
                  <c:v>飲食業</c:v>
                </c:pt>
                <c:pt idx="8">
                  <c:v>建設業</c:v>
                </c:pt>
                <c:pt idx="9">
                  <c:v>教育</c:v>
                </c:pt>
                <c:pt idx="10">
                  <c:v>整體</c:v>
                </c:pt>
                <c:pt idx="11">
                  <c:v>金融</c:v>
                </c:pt>
                <c:pt idx="12">
                  <c:v>服務業</c:v>
                </c:pt>
                <c:pt idx="13">
                  <c:v>零售業</c:v>
                </c:pt>
                <c:pt idx="14">
                  <c:v>批發業</c:v>
                </c:pt>
                <c:pt idx="15">
                  <c:v>運輸業</c:v>
                </c:pt>
                <c:pt idx="16">
                  <c:v>製造業</c:v>
                </c:pt>
                <c:pt idx="17">
                  <c:v>電氣，瓦斯，水道業</c:v>
                </c:pt>
                <c:pt idx="18">
                  <c:v>自由業或退休人士</c:v>
                </c:pt>
                <c:pt idx="19">
                  <c:v>不動產</c:v>
                </c:pt>
                <c:pt idx="20">
                  <c:v>國家保安</c:v>
                </c:pt>
                <c:pt idx="21">
                  <c:v>公務</c:v>
                </c:pt>
              </c:strCache>
            </c:strRef>
          </c:cat>
          <c:val>
            <c:numRef>
              <c:f>工作表3!$B$2:$B$23</c:f>
              <c:numCache>
                <c:formatCode>0%</c:formatCode>
                <c:ptCount val="22"/>
                <c:pt idx="0">
                  <c:v>0.22222222222222221</c:v>
                </c:pt>
                <c:pt idx="1">
                  <c:v>0.2268370607028754</c:v>
                </c:pt>
                <c:pt idx="2">
                  <c:v>0.23529411764705882</c:v>
                </c:pt>
                <c:pt idx="3">
                  <c:v>0.26315789473684209</c:v>
                </c:pt>
                <c:pt idx="4">
                  <c:v>0.27368421052631581</c:v>
                </c:pt>
                <c:pt idx="5">
                  <c:v>0.29396771452846221</c:v>
                </c:pt>
                <c:pt idx="6">
                  <c:v>0.29457364341085274</c:v>
                </c:pt>
                <c:pt idx="7">
                  <c:v>0.30722891566265059</c:v>
                </c:pt>
                <c:pt idx="8">
                  <c:v>0.31051344743276282</c:v>
                </c:pt>
                <c:pt idx="9">
                  <c:v>0.32890365448504982</c:v>
                </c:pt>
                <c:pt idx="10">
                  <c:v>0.33432963279248507</c:v>
                </c:pt>
                <c:pt idx="11">
                  <c:v>0.33804238143289606</c:v>
                </c:pt>
                <c:pt idx="12">
                  <c:v>0.34918918918918918</c:v>
                </c:pt>
                <c:pt idx="13">
                  <c:v>0.3584</c:v>
                </c:pt>
                <c:pt idx="14">
                  <c:v>0.36178107606679033</c:v>
                </c:pt>
                <c:pt idx="15">
                  <c:v>0.37170263788968827</c:v>
                </c:pt>
                <c:pt idx="16">
                  <c:v>0.37372593431483581</c:v>
                </c:pt>
                <c:pt idx="17">
                  <c:v>0.375</c:v>
                </c:pt>
                <c:pt idx="18">
                  <c:v>0.38297872340425532</c:v>
                </c:pt>
                <c:pt idx="19">
                  <c:v>0.38461538461538464</c:v>
                </c:pt>
                <c:pt idx="20">
                  <c:v>0.39467849223946783</c:v>
                </c:pt>
                <c:pt idx="21">
                  <c:v>0.41621621621621624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97-470D-95FE-1298CC5414D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590879792"/>
        <c:axId val="1590875952"/>
      </c:barChart>
      <c:catAx>
        <c:axId val="15908797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+mn-cs"/>
              </a:defRPr>
            </a:pPr>
            <a:endParaRPr lang="zh-TW"/>
          </a:p>
        </c:txPr>
        <c:crossAx val="1590875952"/>
        <c:crosses val="autoZero"/>
        <c:auto val="1"/>
        <c:lblAlgn val="ctr"/>
        <c:lblOffset val="100"/>
        <c:noMultiLvlLbl val="0"/>
      </c:catAx>
      <c:valAx>
        <c:axId val="1590875952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590879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Yu Gothic Medium" panose="020B0500000000000000" pitchFamily="34" charset="-128"/>
          <a:ea typeface="Yu Gothic Medium" panose="020B0500000000000000" pitchFamily="34" charset="-128"/>
        </a:defRPr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178598967985832"/>
          <c:y val="0.13036043206555889"/>
          <c:w val="0.80493497818460047"/>
          <c:h val="0.78668639826330966"/>
        </c:manualLayout>
      </c:layout>
      <c:doughnutChart>
        <c:varyColors val="1"/>
        <c:ser>
          <c:idx val="0"/>
          <c:order val="0"/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00338D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073-4103-A6AB-3AA31282A4CC}"/>
              </c:ext>
            </c:extLst>
          </c:dPt>
          <c:dPt>
            <c:idx val="1"/>
            <c:bubble3D val="0"/>
            <c:spPr>
              <a:solidFill>
                <a:srgbClr val="A6A6A6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073-4103-A6AB-3AA31282A4CC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073-4103-A6AB-3AA31282A4CC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Yu Gothic Medium" panose="020B0500000000000000" pitchFamily="34" charset="-128"/>
                      <a:ea typeface="Yu Gothic Medium" panose="020B0500000000000000" pitchFamily="34" charset="-128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0073-4103-A6AB-3AA31282A4C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Yu Gothic Medium" panose="020B0500000000000000" pitchFamily="34" charset="-128"/>
                      <a:ea typeface="Yu Gothic Medium" panose="020B0500000000000000" pitchFamily="34" charset="-128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0073-4103-A6AB-3AA31282A4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u Gothic Medium" panose="020B0500000000000000" pitchFamily="34" charset="-128"/>
                    <a:ea typeface="Yu Gothic Medium" panose="020B0500000000000000" pitchFamily="34" charset="-128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工作表2!$G$5:$I$5</c:f>
              <c:strCache>
                <c:ptCount val="3"/>
                <c:pt idx="0">
                  <c:v>M</c:v>
                </c:pt>
                <c:pt idx="1">
                  <c:v>L</c:v>
                </c:pt>
                <c:pt idx="2">
                  <c:v>H</c:v>
                </c:pt>
              </c:strCache>
            </c:strRef>
          </c:cat>
          <c:val>
            <c:numRef>
              <c:f>工作表2!$G$6:$I$6</c:f>
              <c:numCache>
                <c:formatCode>0%</c:formatCode>
                <c:ptCount val="3"/>
                <c:pt idx="0">
                  <c:v>0.33432963279248507</c:v>
                </c:pt>
                <c:pt idx="1">
                  <c:v>0.30145175064047824</c:v>
                </c:pt>
                <c:pt idx="2">
                  <c:v>0.36421861656703675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073-4103-A6AB-3AA31282A4C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Yu Gothic" panose="020B0400000000000000" pitchFamily="34" charset="-128"/>
          <a:ea typeface="Yu Gothic" panose="020B0400000000000000" pitchFamily="34" charset="-128"/>
        </a:defRPr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541984732824428"/>
          <c:y val="0.14809286898839139"/>
          <c:w val="0.79533502968617475"/>
          <c:h val="0.77752902155887227"/>
        </c:manualLayout>
      </c:layout>
      <c:doughnutChart>
        <c:varyColors val="1"/>
        <c:ser>
          <c:idx val="0"/>
          <c:order val="0"/>
          <c:tx>
            <c:strRef>
              <c:f>工作表6!$B$1</c:f>
              <c:strCache>
                <c:ptCount val="1"/>
                <c:pt idx="0">
                  <c:v>中風險整體佔比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B11-4B55-B33A-94591247EAD2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B11-4B55-B33A-94591247EAD2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B11-4B55-B33A-94591247EAD2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B11-4B55-B33A-94591247EAD2}"/>
              </c:ext>
            </c:extLst>
          </c:dPt>
          <c:dPt>
            <c:idx val="4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B11-4B55-B33A-94591247EAD2}"/>
              </c:ext>
            </c:extLst>
          </c:dPt>
          <c:dPt>
            <c:idx val="5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4B11-4B55-B33A-94591247EAD2}"/>
              </c:ext>
            </c:extLst>
          </c:dPt>
          <c:dPt>
            <c:idx val="6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B11-4B55-B33A-94591247EAD2}"/>
              </c:ext>
            </c:extLst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B11-4B55-B33A-94591247EAD2}"/>
              </c:ext>
            </c:extLst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B11-4B55-B33A-94591247EAD2}"/>
              </c:ext>
            </c:extLst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B11-4B55-B33A-94591247EAD2}"/>
              </c:ext>
            </c:extLst>
          </c:dPt>
          <c:dPt>
            <c:idx val="1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B11-4B55-B33A-94591247EAD2}"/>
              </c:ext>
            </c:extLst>
          </c:dPt>
          <c:dPt>
            <c:idx val="1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4B11-4B55-B33A-94591247EAD2}"/>
              </c:ext>
            </c:extLst>
          </c:dPt>
          <c:dPt>
            <c:idx val="12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4B11-4B55-B33A-94591247EAD2}"/>
              </c:ext>
            </c:extLst>
          </c:dPt>
          <c:dPt>
            <c:idx val="1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4B11-4B55-B33A-94591247EAD2}"/>
              </c:ext>
            </c:extLst>
          </c:dPt>
          <c:dPt>
            <c:idx val="14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4B11-4B55-B33A-94591247EAD2}"/>
              </c:ext>
            </c:extLst>
          </c:dPt>
          <c:dPt>
            <c:idx val="15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4B11-4B55-B33A-94591247EAD2}"/>
              </c:ext>
            </c:extLst>
          </c:dPt>
          <c:dPt>
            <c:idx val="16"/>
            <c:bubble3D val="0"/>
            <c:spPr>
              <a:solidFill>
                <a:srgbClr val="1EEB9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4B11-4B55-B33A-94591247EAD2}"/>
              </c:ext>
            </c:extLst>
          </c:dPt>
          <c:dPt>
            <c:idx val="17"/>
            <c:bubble3D val="0"/>
            <c:spPr>
              <a:solidFill>
                <a:srgbClr val="1DBCC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4B11-4B55-B33A-94591247EAD2}"/>
              </c:ext>
            </c:extLst>
          </c:dPt>
          <c:dPt>
            <c:idx val="18"/>
            <c:bubble3D val="0"/>
            <c:spPr>
              <a:solidFill>
                <a:srgbClr val="1C95E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4B11-4B55-B33A-94591247EAD2}"/>
              </c:ext>
            </c:extLst>
          </c:dPt>
          <c:dPt>
            <c:idx val="19"/>
            <c:bubble3D val="0"/>
            <c:spPr>
              <a:solidFill>
                <a:srgbClr val="106BB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4B11-4B55-B33A-94591247EAD2}"/>
              </c:ext>
            </c:extLst>
          </c:dPt>
          <c:dPt>
            <c:idx val="20"/>
            <c:bubble3D val="0"/>
            <c:spPr>
              <a:solidFill>
                <a:srgbClr val="00338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9-4B11-4B55-B33A-94591247EAD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B11-4B55-B33A-94591247EAD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B11-4B55-B33A-94591247EAD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B11-4B55-B33A-94591247EAD2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B11-4B55-B33A-94591247EAD2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B11-4B55-B33A-94591247EAD2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B11-4B55-B33A-94591247EAD2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B11-4B55-B33A-94591247EAD2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B11-4B55-B33A-94591247EAD2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B11-4B55-B33A-94591247EAD2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B11-4B55-B33A-94591247EAD2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B11-4B55-B33A-94591247EAD2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B11-4B55-B33A-94591247EAD2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B11-4B55-B33A-94591247EAD2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4B11-4B55-B33A-94591247EAD2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4B11-4B55-B33A-94591247EAD2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4B11-4B55-B33A-94591247EAD2}"/>
                </c:ext>
              </c:extLst>
            </c:dLbl>
            <c:dLbl>
              <c:idx val="1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bg1"/>
                      </a:solidFill>
                      <a:latin typeface="Yu Gothic" panose="020B0400000000000000" pitchFamily="34" charset="-128"/>
                      <a:ea typeface="Yu Gothic" panose="020B0400000000000000" pitchFamily="34" charset="-128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25-4B11-4B55-B33A-94591247EAD2}"/>
                </c:ext>
              </c:extLst>
            </c:dLbl>
            <c:dLbl>
              <c:idx val="1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bg1"/>
                      </a:solidFill>
                      <a:latin typeface="Yu Gothic" panose="020B0400000000000000" pitchFamily="34" charset="-128"/>
                      <a:ea typeface="Yu Gothic" panose="020B0400000000000000" pitchFamily="34" charset="-128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27-4B11-4B55-B33A-94591247EAD2}"/>
                </c:ext>
              </c:extLst>
            </c:dLbl>
            <c:dLbl>
              <c:idx val="2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bg1"/>
                      </a:solidFill>
                      <a:latin typeface="Yu Gothic" panose="020B0400000000000000" pitchFamily="34" charset="-128"/>
                      <a:ea typeface="Yu Gothic" panose="020B0400000000000000" pitchFamily="34" charset="-128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29-4B11-4B55-B33A-94591247EA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Yu Gothic" panose="020B0400000000000000" pitchFamily="34" charset="-128"/>
                    <a:ea typeface="Yu Gothic" panose="020B0400000000000000" pitchFamily="34" charset="-128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工作表6!$A$2:$A$22</c:f>
              <c:strCache>
                <c:ptCount val="21"/>
                <c:pt idx="0">
                  <c:v>礦業</c:v>
                </c:pt>
                <c:pt idx="1">
                  <c:v>農業</c:v>
                </c:pt>
                <c:pt idx="2">
                  <c:v>通信業</c:v>
                </c:pt>
                <c:pt idx="3">
                  <c:v>自由業或退休人士</c:v>
                </c:pt>
                <c:pt idx="4">
                  <c:v>電氣，瓦斯，水道業</c:v>
                </c:pt>
                <c:pt idx="5">
                  <c:v>法務，財務專業</c:v>
                </c:pt>
                <c:pt idx="6">
                  <c:v>公務</c:v>
                </c:pt>
                <c:pt idx="7">
                  <c:v>教育</c:v>
                </c:pt>
                <c:pt idx="8">
                  <c:v>不動產</c:v>
                </c:pt>
                <c:pt idx="9">
                  <c:v>飲食業</c:v>
                </c:pt>
                <c:pt idx="10">
                  <c:v>醫療業</c:v>
                </c:pt>
                <c:pt idx="11">
                  <c:v>建設業</c:v>
                </c:pt>
                <c:pt idx="12">
                  <c:v>無法分類</c:v>
                </c:pt>
                <c:pt idx="13">
                  <c:v>運輸業</c:v>
                </c:pt>
                <c:pt idx="14">
                  <c:v>國家保安</c:v>
                </c:pt>
                <c:pt idx="15">
                  <c:v>零售業</c:v>
                </c:pt>
                <c:pt idx="16">
                  <c:v>服務業</c:v>
                </c:pt>
                <c:pt idx="17">
                  <c:v>製造業</c:v>
                </c:pt>
                <c:pt idx="18">
                  <c:v>金融</c:v>
                </c:pt>
                <c:pt idx="19">
                  <c:v>電子業</c:v>
                </c:pt>
                <c:pt idx="20">
                  <c:v>批發業</c:v>
                </c:pt>
              </c:strCache>
            </c:strRef>
          </c:cat>
          <c:val>
            <c:numRef>
              <c:f>工作表6!$B$2:$B$22</c:f>
              <c:numCache>
                <c:formatCode>0.0%</c:formatCode>
                <c:ptCount val="21"/>
                <c:pt idx="0">
                  <c:v>6.3856960408684551E-4</c:v>
                </c:pt>
                <c:pt idx="1">
                  <c:v>1.5964240102171138E-3</c:v>
                </c:pt>
                <c:pt idx="2">
                  <c:v>5.108556832694764E-3</c:v>
                </c:pt>
                <c:pt idx="3">
                  <c:v>5.7471264367816091E-3</c:v>
                </c:pt>
                <c:pt idx="4">
                  <c:v>6.7049808429118776E-3</c:v>
                </c:pt>
                <c:pt idx="5">
                  <c:v>1.2132822477650063E-2</c:v>
                </c:pt>
                <c:pt idx="6">
                  <c:v>2.4584929757343551E-2</c:v>
                </c:pt>
                <c:pt idx="7">
                  <c:v>3.1609195402298854E-2</c:v>
                </c:pt>
                <c:pt idx="8">
                  <c:v>3.1928480204342274E-2</c:v>
                </c:pt>
                <c:pt idx="9">
                  <c:v>3.2567049808429116E-2</c:v>
                </c:pt>
                <c:pt idx="10">
                  <c:v>3.3205619412515965E-2</c:v>
                </c:pt>
                <c:pt idx="11">
                  <c:v>4.0549169859514685E-2</c:v>
                </c:pt>
                <c:pt idx="12">
                  <c:v>4.5338441890166031E-2</c:v>
                </c:pt>
                <c:pt idx="13">
                  <c:v>4.9489144316730523E-2</c:v>
                </c:pt>
                <c:pt idx="14">
                  <c:v>5.683269476372925E-2</c:v>
                </c:pt>
                <c:pt idx="15">
                  <c:v>7.151979565772669E-2</c:v>
                </c:pt>
                <c:pt idx="16">
                  <c:v>0.10312899106002554</c:v>
                </c:pt>
                <c:pt idx="17">
                  <c:v>0.1053639846743295</c:v>
                </c:pt>
                <c:pt idx="18">
                  <c:v>0.10696040868454662</c:v>
                </c:pt>
                <c:pt idx="19">
                  <c:v>0.11047254150702426</c:v>
                </c:pt>
                <c:pt idx="20">
                  <c:v>0.12452107279693486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A-4B11-4B55-B33A-94591247EAD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9FBB80F2-6E18-D655-77E3-2917B48AFF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DF51203-BCF1-549F-D1A9-74D8A475A8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D2D8A-D33E-4D2A-829B-132F1FE03707}" type="datetimeFigureOut">
              <a:rPr lang="zh-TW" altLang="en-US" smtClean="0"/>
              <a:t>2025/3/4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9D627C9-0C6A-AAFA-7352-58BF60C8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84F51B8-B2F9-4D90-38F7-674E8C16B1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22107-6A7A-4ACA-A497-7DB184A22B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2312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C4AA8-934A-47A6-BD12-5EB0FBEEC26A}" type="datetimeFigureOut">
              <a:rPr lang="zh-TW" altLang="en-US" smtClean="0"/>
              <a:t>2025/3/4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8442E-A15D-4F71-8913-AD1B04E4F1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4395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8442E-A15D-4F71-8913-AD1B04E4F117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800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5C06B-E594-43A6-B2C2-E871D3BE9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C5EEF80-75D8-2946-ECFC-7DE2B03B37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B151CB2-644F-3749-ED6F-B891862E8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C2A2BD-4EB7-20F6-00EC-A8FA26636C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8442E-A15D-4F71-8913-AD1B04E4F117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6422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56156-45F4-1E41-4CD5-A9267F8B6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4CBD8D4-6A0E-3EB5-2CF0-13469E37D7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4F2BCB0-948C-C8D9-E745-71B133517A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B42FD7-2866-E562-7873-A849135B9F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8442E-A15D-4F71-8913-AD1B04E4F117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5151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B9FDA-5C62-B28A-5880-D94BBBC94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D5ADFBA-1E03-B454-9D14-14CD70F61C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CD6353F-88A4-1FDB-367B-EADAFBAB7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96A434C-A5C3-4371-F457-140DDEB4F2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8442E-A15D-4F71-8913-AD1B04E4F117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025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35" y="2130507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35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639227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1" y="1600206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966632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41" y="274641"/>
            <a:ext cx="8042031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8175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881B7DFC-7638-7CFC-37EE-5AD3878D951D}"/>
              </a:ext>
            </a:extLst>
          </p:cNvPr>
          <p:cNvSpPr txBox="1"/>
          <p:nvPr userDrawn="1"/>
        </p:nvSpPr>
        <p:spPr>
          <a:xfrm>
            <a:off x="221941" y="0"/>
            <a:ext cx="11899037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52411C37-68D9-21C2-BCAE-FD66C0C88EDD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78776" y="941160"/>
            <a:ext cx="11412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F458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93793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1" y="1600206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74330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281" y="4406982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281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927497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4" y="1600206"/>
            <a:ext cx="5392616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89784" y="1600206"/>
            <a:ext cx="5392616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791876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35" y="1535113"/>
            <a:ext cx="538675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35" y="2174875"/>
            <a:ext cx="538675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710" y="1535113"/>
            <a:ext cx="538870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710" y="2174875"/>
            <a:ext cx="538870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540083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98438"/>
            <a:ext cx="10972800" cy="855662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tx1"/>
                </a:solidFill>
                <a:latin typeface="Noto Sans TC" panose="020B0200000000000000" pitchFamily="34" charset="-120"/>
                <a:ea typeface="Noto Sans TC" panose="020B0200000000000000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29346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16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247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7384" y="273054"/>
            <a:ext cx="6815016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247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73346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555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555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555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55441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82" name="Rectangle 16"/>
          <p:cNvSpPr>
            <a:spLocks noChangeArrowheads="1"/>
          </p:cNvSpPr>
          <p:nvPr/>
        </p:nvSpPr>
        <p:spPr bwMode="auto">
          <a:xfrm>
            <a:off x="11121345" y="6451600"/>
            <a:ext cx="636953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l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1pPr>
            <a:lvl2pPr marL="742950" indent="-285750" algn="l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2pPr>
            <a:lvl3pPr marL="1143000" indent="-228600" algn="l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3pPr>
            <a:lvl4pPr marL="1600200" indent="-228600" algn="l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4pPr>
            <a:lvl5pPr marL="2057400" indent="-228600" algn="l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文鼎新細黑"/>
                <a:cs typeface="文鼎新細黑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fld id="{AF1D261A-DF8F-4DE0-B074-D81FB705419C}" type="slidenum">
              <a:rPr lang="en-US" altLang="zh-TW" sz="1000" smtClean="0">
                <a:solidFill>
                  <a:srgbClr val="808080"/>
                </a:solidFill>
                <a:latin typeface="Arial" pitchFamily="34" charset="0"/>
                <a:ea typeface="Arial Unicode MS" pitchFamily="34" charset="-120"/>
                <a:cs typeface="Arial" pitchFamily="34" charset="0"/>
              </a:rPr>
              <a:pPr algn="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TW" sz="1000">
              <a:solidFill>
                <a:srgbClr val="808080"/>
              </a:solidFill>
              <a:latin typeface="Arial" pitchFamily="34" charset="0"/>
              <a:ea typeface="Arial Unicode MS" pitchFamily="34" charset="-120"/>
              <a:cs typeface="Arial" pitchFamily="34" charset="0"/>
            </a:endParaRPr>
          </a:p>
        </p:txBody>
      </p:sp>
      <p:pic>
        <p:nvPicPr>
          <p:cNvPr id="1032" name="Picture 4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433703" y="6390481"/>
            <a:ext cx="118173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CEDFE25-0E24-CA0B-13AC-379F82797037}"/>
              </a:ext>
            </a:extLst>
          </p:cNvPr>
          <p:cNvSpPr/>
          <p:nvPr userDrawn="1"/>
        </p:nvSpPr>
        <p:spPr bwMode="auto">
          <a:xfrm flipH="1">
            <a:off x="432150" y="-1"/>
            <a:ext cx="79373" cy="1058333"/>
          </a:xfrm>
          <a:prstGeom prst="rect">
            <a:avLst/>
          </a:prstGeom>
          <a:gradFill flip="none" rotWithShape="1">
            <a:gsLst>
              <a:gs pos="0">
                <a:srgbClr val="5FAFDE"/>
              </a:gs>
              <a:gs pos="100000">
                <a:srgbClr val="65F2B5"/>
              </a:gs>
            </a:gsLst>
            <a:lin ang="16200000" scaled="1"/>
            <a:tileRect/>
          </a:gra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Frutiger 47LightCn" charset="-120"/>
              <a:ea typeface="標楷體" pitchFamily="65" charset="-120"/>
              <a:cs typeface="文鼎新細黑"/>
            </a:endParaRPr>
          </a:p>
        </p:txBody>
      </p:sp>
    </p:spTree>
    <p:extLst>
      <p:ext uri="{BB962C8B-B14F-4D97-AF65-F5344CB8AC3E}">
        <p14:creationId xmlns:p14="http://schemas.microsoft.com/office/powerpoint/2010/main" val="17675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hf hdr="0" ftr="0" dt="0"/>
  <p:txStyles>
    <p:titleStyle>
      <a:lvl1pPr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2pPr>
      <a:lvl3pPr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3pPr>
      <a:lvl4pPr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4pPr>
      <a:lvl5pPr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5pPr>
      <a:lvl6pPr marL="457200" algn="l" rtl="0" fontAlgn="base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6pPr>
      <a:lvl7pPr marL="914400" algn="l" rtl="0" fontAlgn="base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7pPr>
      <a:lvl8pPr marL="1371600" algn="l" rtl="0" fontAlgn="base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8pPr>
      <a:lvl9pPr marL="1828800" algn="l" rtl="0" fontAlgn="base">
        <a:lnSpc>
          <a:spcPct val="110000"/>
        </a:lnSpc>
        <a:spcBef>
          <a:spcPct val="0"/>
        </a:spcBef>
        <a:spcAft>
          <a:spcPct val="0"/>
        </a:spcAft>
        <a:defRPr kumimoji="1" sz="2500" b="1">
          <a:solidFill>
            <a:schemeClr val="tx1"/>
          </a:solidFill>
          <a:latin typeface="標楷體" pitchFamily="65" charset="-120"/>
          <a:ea typeface="新細明體" pitchFamily="18" charset="-120"/>
        </a:defRPr>
      </a:lvl9pPr>
    </p:titleStyle>
    <p:bodyStyle>
      <a:lvl1pPr marL="342900" indent="-342900" algn="just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D56C2A"/>
        </a:buClr>
        <a:buSzPct val="90000"/>
        <a:defRPr kumimoji="1" sz="2100">
          <a:solidFill>
            <a:schemeClr val="tx1"/>
          </a:solidFill>
          <a:latin typeface="+mn-lt"/>
          <a:ea typeface="+mn-ea"/>
          <a:cs typeface="+mn-cs"/>
        </a:defRPr>
      </a:lvl1pPr>
      <a:lvl2pPr marL="768350" indent="-2857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2pPr>
      <a:lvl3pPr marL="118745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3pPr>
      <a:lvl4pPr marL="160655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BauerBodoni"/>
          <a:ea typeface="+mn-ea"/>
          <a:cs typeface="華康中明體" pitchFamily="49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4"/>
          <p:cNvSpPr>
            <a:spLocks noChangeArrowheads="1"/>
          </p:cNvSpPr>
          <p:nvPr/>
        </p:nvSpPr>
        <p:spPr bwMode="auto">
          <a:xfrm>
            <a:off x="650975" y="726709"/>
            <a:ext cx="7942580" cy="35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737373"/>
                </a:solidFill>
                <a:latin typeface="Frutiger 47LightCn" charset="-12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zh-TW" altLang="en-US" sz="1800" b="1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數據暨整合行銷處  數據分析應用部</a:t>
            </a:r>
          </a:p>
        </p:txBody>
      </p:sp>
      <p:sp>
        <p:nvSpPr>
          <p:cNvPr id="2" name="文字版面配置區 3">
            <a:extLst>
              <a:ext uri="{FF2B5EF4-FFF2-40B4-BE49-F238E27FC236}">
                <a16:creationId xmlns:a16="http://schemas.microsoft.com/office/drawing/2014/main" id="{88ADF88A-2E66-B9B8-D8F7-92F9ECF4ABC7}"/>
              </a:ext>
            </a:extLst>
          </p:cNvPr>
          <p:cNvSpPr txBox="1">
            <a:spLocks/>
          </p:cNvSpPr>
          <p:nvPr/>
        </p:nvSpPr>
        <p:spPr>
          <a:xfrm>
            <a:off x="963281" y="2906713"/>
            <a:ext cx="10332000" cy="1634465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D56C2A"/>
              </a:buClr>
              <a:buSzPct val="90000"/>
              <a:buNone/>
              <a:defRPr kumimoji="1"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BauerBodoni"/>
                <a:ea typeface="+mn-ea"/>
                <a:cs typeface="華康中明體" pitchFamily="49" charset="-120"/>
              </a:defRPr>
            </a:lvl9pPr>
          </a:lstStyle>
          <a:p>
            <a:pPr algn="r"/>
            <a:r>
              <a:rPr lang="zh-TW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Bold" panose="020B0700000000000000" pitchFamily="34" charset="-128"/>
                <a:ea typeface="Yu Gothic Bold" panose="020B0700000000000000" pitchFamily="34" charset="-128"/>
              </a:rPr>
              <a:t>信貸中風險因子分析</a:t>
            </a:r>
            <a:endParaRPr lang="en-US" altLang="zh-TW" sz="7200" dirty="0">
              <a:solidFill>
                <a:schemeClr val="tx1">
                  <a:lumMod val="75000"/>
                  <a:lumOff val="25000"/>
                </a:schemeClr>
              </a:solidFill>
              <a:latin typeface="Yu Gothic Bold" panose="020B0700000000000000" pitchFamily="34" charset="-128"/>
              <a:ea typeface="Yu Gothic 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858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9"/>
    </mc:Choice>
    <mc:Fallback xmlns="">
      <p:transition spd="slow" advTm="7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梯形 57">
            <a:extLst>
              <a:ext uri="{FF2B5EF4-FFF2-40B4-BE49-F238E27FC236}">
                <a16:creationId xmlns:a16="http://schemas.microsoft.com/office/drawing/2014/main" id="{96C22882-FFEA-DFE7-B101-0ED05DC399EF}"/>
              </a:ext>
            </a:extLst>
          </p:cNvPr>
          <p:cNvSpPr/>
          <p:nvPr/>
        </p:nvSpPr>
        <p:spPr bwMode="auto">
          <a:xfrm rot="16200000">
            <a:off x="3281112" y="3907722"/>
            <a:ext cx="2044448" cy="2562427"/>
          </a:xfrm>
          <a:prstGeom prst="trapezoid">
            <a:avLst>
              <a:gd name="adj" fmla="val 27958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8000">
                <a:schemeClr val="bg1"/>
              </a:gs>
            </a:gsLst>
            <a:lin ang="5400000" scaled="0"/>
            <a:tileRect/>
          </a:gra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Frutiger 47LightCn" charset="-120"/>
              <a:ea typeface="標楷體" pitchFamily="65" charset="-120"/>
              <a:cs typeface="文鼎新細黑"/>
            </a:endParaRPr>
          </a:p>
        </p:txBody>
      </p:sp>
      <p:sp>
        <p:nvSpPr>
          <p:cNvPr id="23" name="圓角矩形 16">
            <a:extLst>
              <a:ext uri="{FF2B5EF4-FFF2-40B4-BE49-F238E27FC236}">
                <a16:creationId xmlns:a16="http://schemas.microsoft.com/office/drawing/2014/main" id="{EFA6BCEF-C4CF-CE65-DEBD-6751B46E2345}"/>
              </a:ext>
            </a:extLst>
          </p:cNvPr>
          <p:cNvSpPr/>
          <p:nvPr/>
        </p:nvSpPr>
        <p:spPr bwMode="auto">
          <a:xfrm>
            <a:off x="880338" y="1336996"/>
            <a:ext cx="10702062" cy="494830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3040F99-112E-80F8-9364-FDA329B3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17" name="圖表 16">
            <a:extLst>
              <a:ext uri="{FF2B5EF4-FFF2-40B4-BE49-F238E27FC236}">
                <a16:creationId xmlns:a16="http://schemas.microsoft.com/office/drawing/2014/main" id="{DD4ABDA3-29B6-A4FB-47C9-92700A5FAA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1366112"/>
              </p:ext>
            </p:extLst>
          </p:nvPr>
        </p:nvGraphicFramePr>
        <p:xfrm>
          <a:off x="6956294" y="1678307"/>
          <a:ext cx="2213584" cy="4677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圓角矩形 17">
            <a:extLst>
              <a:ext uri="{FF2B5EF4-FFF2-40B4-BE49-F238E27FC236}">
                <a16:creationId xmlns:a16="http://schemas.microsoft.com/office/drawing/2014/main" id="{3516F5F2-CA19-E504-EC4A-F2DB6D6465A4}"/>
              </a:ext>
            </a:extLst>
          </p:cNvPr>
          <p:cNvSpPr/>
          <p:nvPr/>
        </p:nvSpPr>
        <p:spPr bwMode="auto">
          <a:xfrm>
            <a:off x="686601" y="1191700"/>
            <a:ext cx="1656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6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現況分析</a:t>
            </a:r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9A849DD2-6481-B51F-2AA8-B665DA149BC5}"/>
              </a:ext>
            </a:extLst>
          </p:cNvPr>
          <p:cNvGrpSpPr/>
          <p:nvPr/>
        </p:nvGrpSpPr>
        <p:grpSpPr>
          <a:xfrm>
            <a:off x="1088273" y="1646807"/>
            <a:ext cx="5764914" cy="909587"/>
            <a:chOff x="1088273" y="1646807"/>
            <a:chExt cx="5764914" cy="909587"/>
          </a:xfrm>
        </p:grpSpPr>
        <p:sp>
          <p:nvSpPr>
            <p:cNvPr id="31" name="矩形: 圓角 30">
              <a:extLst>
                <a:ext uri="{FF2B5EF4-FFF2-40B4-BE49-F238E27FC236}">
                  <a16:creationId xmlns:a16="http://schemas.microsoft.com/office/drawing/2014/main" id="{52FD361E-A13D-9210-732B-C809DC061F21}"/>
                </a:ext>
              </a:extLst>
            </p:cNvPr>
            <p:cNvSpPr/>
            <p:nvPr/>
          </p:nvSpPr>
          <p:spPr bwMode="auto">
            <a:xfrm>
              <a:off x="1088274" y="1646807"/>
              <a:ext cx="5764913" cy="909587"/>
            </a:xfrm>
            <a:prstGeom prst="roundRect">
              <a:avLst>
                <a:gd name="adj" fmla="val 11250"/>
              </a:avLst>
            </a:prstGeom>
            <a:solidFill>
              <a:srgbClr val="F2F2F2">
                <a:alpha val="50196"/>
              </a:srgb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solidFill>
                  <a:srgbClr val="737373"/>
                </a:solidFill>
                <a:latin typeface="Frutiger 47LightCn" charset="-120"/>
                <a:ea typeface="標楷體" pitchFamily="65" charset="-120"/>
                <a:cs typeface="文鼎新細黑"/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758D630B-C5A3-5550-78B6-4D88FC65F3D9}"/>
                </a:ext>
              </a:extLst>
            </p:cNvPr>
            <p:cNvSpPr txBox="1"/>
            <p:nvPr/>
          </p:nvSpPr>
          <p:spPr>
            <a:xfrm>
              <a:off x="2599244" y="1701491"/>
              <a:ext cx="4239525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2024/12/20~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迄今的進件且有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PL RANK</a:t>
              </a:r>
            </a:p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僅包含「一般貸」、 「優質貸」、 「專業」、 「團推」</a:t>
              </a:r>
              <a:endPara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分析母體總數為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9,649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件</a:t>
              </a:r>
              <a:endPara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</p:txBody>
        </p:sp>
        <p:sp>
          <p:nvSpPr>
            <p:cNvPr id="33" name="文字方塊 32">
              <a:extLst>
                <a:ext uri="{FF2B5EF4-FFF2-40B4-BE49-F238E27FC236}">
                  <a16:creationId xmlns:a16="http://schemas.microsoft.com/office/drawing/2014/main" id="{B29B9CCE-805A-27EF-3011-4144B5D9D720}"/>
                </a:ext>
              </a:extLst>
            </p:cNvPr>
            <p:cNvSpPr txBox="1"/>
            <p:nvPr/>
          </p:nvSpPr>
          <p:spPr>
            <a:xfrm>
              <a:off x="1088273" y="1839990"/>
              <a:ext cx="15866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資料母體</a:t>
              </a:r>
              <a:endPara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  <a:p>
              <a:pPr algn="ctr"/>
              <a:r>
                <a:rPr lang="zh-TW" altLang="en-US" sz="14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概述及條件</a:t>
              </a:r>
              <a:endPara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</p:txBody>
        </p: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5B0FABC7-85CB-BD6E-F0DF-D8DA13B3BB46}"/>
              </a:ext>
            </a:extLst>
          </p:cNvPr>
          <p:cNvGrpSpPr/>
          <p:nvPr/>
        </p:nvGrpSpPr>
        <p:grpSpPr>
          <a:xfrm>
            <a:off x="1104678" y="2640209"/>
            <a:ext cx="5764914" cy="1025858"/>
            <a:chOff x="1088273" y="1646807"/>
            <a:chExt cx="5764914" cy="1025858"/>
          </a:xfrm>
        </p:grpSpPr>
        <p:sp>
          <p:nvSpPr>
            <p:cNvPr id="43" name="矩形: 圓角 42">
              <a:extLst>
                <a:ext uri="{FF2B5EF4-FFF2-40B4-BE49-F238E27FC236}">
                  <a16:creationId xmlns:a16="http://schemas.microsoft.com/office/drawing/2014/main" id="{0FEA4B4E-A6F4-DAFD-3630-FE02406F96C0}"/>
                </a:ext>
              </a:extLst>
            </p:cNvPr>
            <p:cNvSpPr/>
            <p:nvPr/>
          </p:nvSpPr>
          <p:spPr bwMode="auto">
            <a:xfrm>
              <a:off x="1088274" y="1646807"/>
              <a:ext cx="5764913" cy="1025858"/>
            </a:xfrm>
            <a:prstGeom prst="roundRect">
              <a:avLst>
                <a:gd name="adj" fmla="val 11250"/>
              </a:avLst>
            </a:prstGeom>
            <a:solidFill>
              <a:schemeClr val="bg1">
                <a:lumMod val="85000"/>
                <a:alpha val="50196"/>
              </a:scheme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solidFill>
                  <a:srgbClr val="737373"/>
                </a:solidFill>
                <a:latin typeface="Frutiger 47LightCn" charset="-120"/>
                <a:ea typeface="標楷體" pitchFamily="65" charset="-120"/>
                <a:cs typeface="文鼎新細黑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8355E4D8-936F-8799-E6FA-F7C2F95DD6BA}"/>
                </a:ext>
              </a:extLst>
            </p:cNvPr>
            <p:cNvSpPr txBox="1"/>
            <p:nvPr/>
          </p:nvSpPr>
          <p:spPr>
            <a:xfrm>
              <a:off x="2599244" y="1705766"/>
              <a:ext cx="4239525" cy="907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高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(H)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(M)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低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(L)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的進件占比差異不大，均大於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30%</a:t>
              </a:r>
            </a:p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其中，中風險的信貸案件來源前五名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大於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10%)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為「批發業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(12.5%)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」、 「電子業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(11%)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」、 「金融業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(10.7%)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」、 「製造業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(10.5%)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」、 「服務業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(10.3%)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」</a:t>
              </a: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3DB364AD-920D-7C84-FCFE-5DFB0D4F24F1}"/>
                </a:ext>
              </a:extLst>
            </p:cNvPr>
            <p:cNvSpPr txBox="1"/>
            <p:nvPr/>
          </p:nvSpPr>
          <p:spPr>
            <a:xfrm>
              <a:off x="1088273" y="1898126"/>
              <a:ext cx="15866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中風險案件</a:t>
              </a:r>
              <a:endPara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  <a:p>
              <a:pPr algn="ctr"/>
              <a:r>
                <a:rPr lang="zh-TW" altLang="en-US" sz="14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現況概述</a:t>
              </a:r>
              <a:endParaRPr lang="en-US" altLang="zh-TW" sz="14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</p:txBody>
        </p:sp>
      </p:grpSp>
      <p:sp>
        <p:nvSpPr>
          <p:cNvPr id="47" name="圓角矩形 17">
            <a:extLst>
              <a:ext uri="{FF2B5EF4-FFF2-40B4-BE49-F238E27FC236}">
                <a16:creationId xmlns:a16="http://schemas.microsoft.com/office/drawing/2014/main" id="{A89F315C-6D62-2DF1-26FF-EFF9674BEB56}"/>
              </a:ext>
            </a:extLst>
          </p:cNvPr>
          <p:cNvSpPr/>
          <p:nvPr/>
        </p:nvSpPr>
        <p:spPr bwMode="auto">
          <a:xfrm>
            <a:off x="1510454" y="3871502"/>
            <a:ext cx="1512000" cy="288000"/>
          </a:xfrm>
          <a:prstGeom prst="roundRect">
            <a:avLst>
              <a:gd name="adj" fmla="val 23351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高中低風險佔比</a:t>
            </a:r>
          </a:p>
        </p:txBody>
      </p: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D947734F-2374-8551-C9B6-14ED5453CBC5}"/>
              </a:ext>
            </a:extLst>
          </p:cNvPr>
          <p:cNvGrpSpPr/>
          <p:nvPr/>
        </p:nvGrpSpPr>
        <p:grpSpPr>
          <a:xfrm>
            <a:off x="1088273" y="3945037"/>
            <a:ext cx="2356363" cy="2411023"/>
            <a:chOff x="1088273" y="3945037"/>
            <a:chExt cx="2356363" cy="2411023"/>
          </a:xfrm>
        </p:grpSpPr>
        <p:graphicFrame>
          <p:nvGraphicFramePr>
            <p:cNvPr id="16" name="圖表 15">
              <a:extLst>
                <a:ext uri="{FF2B5EF4-FFF2-40B4-BE49-F238E27FC236}">
                  <a16:creationId xmlns:a16="http://schemas.microsoft.com/office/drawing/2014/main" id="{AA041D7E-09F8-5234-B032-707C9BDB4C4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15412048"/>
                </p:ext>
              </p:extLst>
            </p:nvPr>
          </p:nvGraphicFramePr>
          <p:xfrm>
            <a:off x="1088273" y="3945037"/>
            <a:ext cx="2356363" cy="241102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E86B7801-87A9-6BEE-9689-7EAE038145C0}"/>
                </a:ext>
              </a:extLst>
            </p:cNvPr>
            <p:cNvSpPr txBox="1"/>
            <p:nvPr/>
          </p:nvSpPr>
          <p:spPr>
            <a:xfrm>
              <a:off x="2900122" y="4929574"/>
              <a:ext cx="3561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solidFill>
                    <a:schemeClr val="bg1"/>
                  </a:solidFill>
                  <a:latin typeface="Yu Gothic" panose="020B0400000000000000" pitchFamily="34" charset="-128"/>
                  <a:ea typeface="Yu Gothic" panose="020B0400000000000000" pitchFamily="34" charset="-128"/>
                </a:rPr>
                <a:t>H</a:t>
              </a:r>
              <a:endParaRPr lang="zh-TW" altLang="en-US" sz="14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A0994DE5-A5EC-B0BC-A018-28B37D69CC84}"/>
                </a:ext>
              </a:extLst>
            </p:cNvPr>
            <p:cNvSpPr txBox="1"/>
            <p:nvPr/>
          </p:nvSpPr>
          <p:spPr>
            <a:xfrm>
              <a:off x="1829194" y="5758919"/>
              <a:ext cx="3561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solidFill>
                    <a:schemeClr val="bg1"/>
                  </a:solidFill>
                  <a:latin typeface="Yu Gothic" panose="020B0400000000000000" pitchFamily="34" charset="-128"/>
                  <a:ea typeface="Yu Gothic" panose="020B0400000000000000" pitchFamily="34" charset="-128"/>
                </a:rPr>
                <a:t>M</a:t>
              </a:r>
              <a:endParaRPr lang="zh-TW" altLang="en-US" sz="14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50" name="文字方塊 49">
              <a:extLst>
                <a:ext uri="{FF2B5EF4-FFF2-40B4-BE49-F238E27FC236}">
                  <a16:creationId xmlns:a16="http://schemas.microsoft.com/office/drawing/2014/main" id="{77D0082D-A934-99F5-6628-3B597CF3928F}"/>
                </a:ext>
              </a:extLst>
            </p:cNvPr>
            <p:cNvSpPr txBox="1"/>
            <p:nvPr/>
          </p:nvSpPr>
          <p:spPr>
            <a:xfrm>
              <a:off x="1634587" y="4514016"/>
              <a:ext cx="3561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Yu Gothic" panose="020B0400000000000000" pitchFamily="34" charset="-128"/>
                  <a:ea typeface="Yu Gothic" panose="020B0400000000000000" pitchFamily="34" charset="-128"/>
                </a:rPr>
                <a:t>L</a:t>
              </a:r>
              <a:endParaRPr lang="zh-TW" altLang="en-US" sz="1400" dirty="0"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</p:grpSp>
      <p:sp>
        <p:nvSpPr>
          <p:cNvPr id="51" name="圓角矩形 17">
            <a:extLst>
              <a:ext uri="{FF2B5EF4-FFF2-40B4-BE49-F238E27FC236}">
                <a16:creationId xmlns:a16="http://schemas.microsoft.com/office/drawing/2014/main" id="{164E2AFB-53E7-185D-32EC-62E3A1D93BC2}"/>
              </a:ext>
            </a:extLst>
          </p:cNvPr>
          <p:cNvSpPr/>
          <p:nvPr/>
        </p:nvSpPr>
        <p:spPr bwMode="auto">
          <a:xfrm>
            <a:off x="4413897" y="3871502"/>
            <a:ext cx="2197100" cy="288000"/>
          </a:xfrm>
          <a:prstGeom prst="roundRect">
            <a:avLst>
              <a:gd name="adj" fmla="val 23351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中風險案件主要來自於</a:t>
            </a:r>
            <a:r>
              <a:rPr kumimoji="1" lang="en-US" altLang="zh-TW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...</a:t>
            </a:r>
            <a:endParaRPr kumimoji="1" lang="zh-TW" altLang="en-US" sz="1400" dirty="0">
              <a:solidFill>
                <a:schemeClr val="bg1"/>
              </a:solidFill>
              <a:latin typeface="Yu Gothic Medium" panose="020B0500000000000000" pitchFamily="34" charset="-128"/>
              <a:ea typeface="Yu Gothic Medium" panose="020B0500000000000000" pitchFamily="34" charset="-128"/>
              <a:cs typeface="文鼎新細黑"/>
            </a:endParaRPr>
          </a:p>
        </p:txBody>
      </p:sp>
      <p:graphicFrame>
        <p:nvGraphicFramePr>
          <p:cNvPr id="53" name="圖表 52">
            <a:extLst>
              <a:ext uri="{FF2B5EF4-FFF2-40B4-BE49-F238E27FC236}">
                <a16:creationId xmlns:a16="http://schemas.microsoft.com/office/drawing/2014/main" id="{014028F6-F8BC-FC6E-35A8-4057D52D52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2706934"/>
              </p:ext>
            </p:extLst>
          </p:nvPr>
        </p:nvGraphicFramePr>
        <p:xfrm>
          <a:off x="4385795" y="3945037"/>
          <a:ext cx="2358000" cy="241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2" name="圓角矩形 17">
            <a:extLst>
              <a:ext uri="{FF2B5EF4-FFF2-40B4-BE49-F238E27FC236}">
                <a16:creationId xmlns:a16="http://schemas.microsoft.com/office/drawing/2014/main" id="{0CFD5983-70A9-9F4B-4EA4-EDD785A8BDBD}"/>
              </a:ext>
            </a:extLst>
          </p:cNvPr>
          <p:cNvSpPr/>
          <p:nvPr/>
        </p:nvSpPr>
        <p:spPr bwMode="auto">
          <a:xfrm>
            <a:off x="7103751" y="1413491"/>
            <a:ext cx="2197100" cy="288000"/>
          </a:xfrm>
          <a:prstGeom prst="roundRect">
            <a:avLst>
              <a:gd name="adj" fmla="val 23351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各產業中風險案件佔比</a:t>
            </a:r>
          </a:p>
        </p:txBody>
      </p:sp>
      <p:grpSp>
        <p:nvGrpSpPr>
          <p:cNvPr id="67" name="群組 66">
            <a:extLst>
              <a:ext uri="{FF2B5EF4-FFF2-40B4-BE49-F238E27FC236}">
                <a16:creationId xmlns:a16="http://schemas.microsoft.com/office/drawing/2014/main" id="{45487D42-E007-6C15-7AD8-B3D298DA09B5}"/>
              </a:ext>
            </a:extLst>
          </p:cNvPr>
          <p:cNvGrpSpPr/>
          <p:nvPr/>
        </p:nvGrpSpPr>
        <p:grpSpPr>
          <a:xfrm>
            <a:off x="9098410" y="1839991"/>
            <a:ext cx="2399539" cy="1710929"/>
            <a:chOff x="9300850" y="1839991"/>
            <a:chExt cx="2197099" cy="1710929"/>
          </a:xfrm>
        </p:grpSpPr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22B21FDF-1D46-2099-02F8-A0DB97513C15}"/>
                </a:ext>
              </a:extLst>
            </p:cNvPr>
            <p:cNvSpPr/>
            <p:nvPr/>
          </p:nvSpPr>
          <p:spPr bwMode="auto">
            <a:xfrm>
              <a:off x="9300851" y="1839991"/>
              <a:ext cx="2162837" cy="1710929"/>
            </a:xfrm>
            <a:prstGeom prst="roundRect">
              <a:avLst>
                <a:gd name="adj" fmla="val 6796"/>
              </a:avLst>
            </a:prstGeom>
            <a:solidFill>
              <a:srgbClr val="F2F2F2">
                <a:alpha val="50196"/>
              </a:srgbClr>
            </a:solidFill>
            <a:ln>
              <a:noFill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 dirty="0">
                <a:solidFill>
                  <a:srgbClr val="737373"/>
                </a:solidFill>
                <a:latin typeface="Frutiger 47LightCn" charset="-120"/>
                <a:ea typeface="標楷體" pitchFamily="65" charset="-120"/>
                <a:cs typeface="文鼎新細黑"/>
              </a:endParaRPr>
            </a:p>
          </p:txBody>
        </p:sp>
        <p:sp>
          <p:nvSpPr>
            <p:cNvPr id="65" name="文字方塊 64">
              <a:extLst>
                <a:ext uri="{FF2B5EF4-FFF2-40B4-BE49-F238E27FC236}">
                  <a16:creationId xmlns:a16="http://schemas.microsoft.com/office/drawing/2014/main" id="{F5AA6AA9-9B59-C837-192B-7A1CED84EE25}"/>
                </a:ext>
              </a:extLst>
            </p:cNvPr>
            <p:cNvSpPr txBox="1"/>
            <p:nvPr/>
          </p:nvSpPr>
          <p:spPr>
            <a:xfrm>
              <a:off x="9300850" y="2042802"/>
              <a:ext cx="2197099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各產業的中風險案件占比均差異不大，落在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42~22%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 間</a:t>
              </a:r>
              <a:endPara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endParaRPr>
            </a:p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其中有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11</a:t>
              </a: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個產業的中風險佔比高於總體平均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(33%)</a:t>
              </a:r>
            </a:p>
            <a:p>
              <a:pPr marL="285750" indent="-285750">
                <a:spcAft>
                  <a:spcPts val="600"/>
                </a:spcAft>
                <a:buFont typeface="Wingdings" panose="05000000000000000000" pitchFamily="2" charset="2"/>
                <a:buChar char="n"/>
              </a:pPr>
              <a:r>
                <a:rPr lang="zh-TW" altLang="en-US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公務人員中風險案件佔比最高，高達</a:t>
              </a:r>
              <a:r>
                <a:rPr lang="en-US" altLang="zh-TW" sz="1200" dirty="0">
                  <a:latin typeface="Yu Gothic Medium" panose="020B0500000000000000" pitchFamily="34" charset="-128"/>
                  <a:ea typeface="Yu Gothic Medium" panose="020B0500000000000000" pitchFamily="34" charset="-128"/>
                </a:rPr>
                <a:t>42%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903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47919-9C60-6082-8E75-E58A35BDA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圓角矩形 17">
            <a:extLst>
              <a:ext uri="{FF2B5EF4-FFF2-40B4-BE49-F238E27FC236}">
                <a16:creationId xmlns:a16="http://schemas.microsoft.com/office/drawing/2014/main" id="{D0068C08-8625-4E27-259D-D8EE6C700251}"/>
              </a:ext>
            </a:extLst>
          </p:cNvPr>
          <p:cNvSpPr/>
          <p:nvPr/>
        </p:nvSpPr>
        <p:spPr bwMode="auto">
          <a:xfrm>
            <a:off x="1457575" y="3976845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A5BE8B3-7777-6B67-C1C6-181009DDF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圓角矩形 17">
            <a:extLst>
              <a:ext uri="{FF2B5EF4-FFF2-40B4-BE49-F238E27FC236}">
                <a16:creationId xmlns:a16="http://schemas.microsoft.com/office/drawing/2014/main" id="{2256804C-3D86-9914-7FE9-7467C5632EA0}"/>
              </a:ext>
            </a:extLst>
          </p:cNvPr>
          <p:cNvSpPr/>
          <p:nvPr/>
        </p:nvSpPr>
        <p:spPr bwMode="auto">
          <a:xfrm>
            <a:off x="1457575" y="1621522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5" name="圓角矩形 17">
            <a:extLst>
              <a:ext uri="{FF2B5EF4-FFF2-40B4-BE49-F238E27FC236}">
                <a16:creationId xmlns:a16="http://schemas.microsoft.com/office/drawing/2014/main" id="{39707F6B-4F3A-5B83-3E6E-9E177DB8A306}"/>
              </a:ext>
            </a:extLst>
          </p:cNvPr>
          <p:cNvSpPr/>
          <p:nvPr/>
        </p:nvSpPr>
        <p:spPr bwMode="auto">
          <a:xfrm>
            <a:off x="609600" y="2715553"/>
            <a:ext cx="432000" cy="2395373"/>
          </a:xfrm>
          <a:prstGeom prst="roundRect">
            <a:avLst/>
          </a:prstGeom>
          <a:gradFill>
            <a:gsLst>
              <a:gs pos="0">
                <a:srgbClr val="1EEB99"/>
              </a:gs>
              <a:gs pos="100000">
                <a:srgbClr val="2992D4">
                  <a:shade val="100000"/>
                  <a:satMod val="115000"/>
                </a:srgbClr>
              </a:gs>
            </a:gsLst>
            <a:lin ang="5400000" scaled="0"/>
          </a:gra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信貸申請資料 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(11</a:t>
            </a: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個變數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)</a:t>
            </a:r>
            <a:endParaRPr kumimoji="1" lang="zh-TW" altLang="en-US" sz="14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96EF14CF-B9DC-4B4F-6F05-22B1376CD8AF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 bwMode="auto">
          <a:xfrm flipV="1">
            <a:off x="1041600" y="2731328"/>
            <a:ext cx="415975" cy="118191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cxnSp>
        <p:nvCxnSpPr>
          <p:cNvPr id="8" name="接點: 肘形 7">
            <a:extLst>
              <a:ext uri="{FF2B5EF4-FFF2-40B4-BE49-F238E27FC236}">
                <a16:creationId xmlns:a16="http://schemas.microsoft.com/office/drawing/2014/main" id="{5CB5C645-E7E9-88D6-1DCD-6FCF43595BDA}"/>
              </a:ext>
            </a:extLst>
          </p:cNvPr>
          <p:cNvCxnSpPr>
            <a:cxnSpLocks/>
            <a:stCxn id="5" idx="3"/>
            <a:endCxn id="40" idx="1"/>
          </p:cNvCxnSpPr>
          <p:nvPr/>
        </p:nvCxnSpPr>
        <p:spPr bwMode="auto">
          <a:xfrm>
            <a:off x="1041600" y="3913240"/>
            <a:ext cx="415975" cy="117341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B5A335F-86BC-4C5C-6A88-00472067E106}"/>
              </a:ext>
            </a:extLst>
          </p:cNvPr>
          <p:cNvSpPr txBox="1"/>
          <p:nvPr/>
        </p:nvSpPr>
        <p:spPr>
          <a:xfrm>
            <a:off x="1597414" y="2204374"/>
            <a:ext cx="438659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公司種別：政府機關、教育機關、上市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上櫃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知名大企業、一般企業、小公司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獨資行號、軍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教育程度： 高中以下、大專、大學、研究所以上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收入類型：固定收入、底薪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獎金、獎金、無收入、其他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婚姻狀態：已婚、未婚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不動產狀況：本人所有、配偶所有、家族所有、無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EB076AEB-0703-B254-F48A-61FDFCD092B4}"/>
              </a:ext>
            </a:extLst>
          </p:cNvPr>
          <p:cNvSpPr txBox="1"/>
          <p:nvPr/>
        </p:nvSpPr>
        <p:spPr>
          <a:xfrm>
            <a:off x="1597414" y="4524956"/>
            <a:ext cx="4386594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年齡：申請貸款當時的年齡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服務年資：現職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前職換算加總年資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服務年資佔年齡比：服務年資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月付貸款佔月收入之比：月付貸款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_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月收之倍數：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PL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46" name="圓角矩形 17">
            <a:extLst>
              <a:ext uri="{FF2B5EF4-FFF2-40B4-BE49-F238E27FC236}">
                <a16:creationId xmlns:a16="http://schemas.microsoft.com/office/drawing/2014/main" id="{69DA1C24-1DD8-D320-7167-A68D49303972}"/>
              </a:ext>
            </a:extLst>
          </p:cNvPr>
          <p:cNvSpPr/>
          <p:nvPr/>
        </p:nvSpPr>
        <p:spPr bwMode="auto">
          <a:xfrm>
            <a:off x="1597414" y="1744663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類別型變數</a:t>
            </a:r>
          </a:p>
        </p:txBody>
      </p:sp>
      <p:sp>
        <p:nvSpPr>
          <p:cNvPr id="47" name="圓角矩形 17">
            <a:extLst>
              <a:ext uri="{FF2B5EF4-FFF2-40B4-BE49-F238E27FC236}">
                <a16:creationId xmlns:a16="http://schemas.microsoft.com/office/drawing/2014/main" id="{2CAC8D57-CA12-BA42-240F-CF0E8A7CC83B}"/>
              </a:ext>
            </a:extLst>
          </p:cNvPr>
          <p:cNvSpPr/>
          <p:nvPr/>
        </p:nvSpPr>
        <p:spPr bwMode="auto">
          <a:xfrm>
            <a:off x="1597414" y="4116394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連續型變數</a:t>
            </a:r>
          </a:p>
        </p:txBody>
      </p:sp>
      <p:sp>
        <p:nvSpPr>
          <p:cNvPr id="9" name="圓角矩形 16">
            <a:extLst>
              <a:ext uri="{FF2B5EF4-FFF2-40B4-BE49-F238E27FC236}">
                <a16:creationId xmlns:a16="http://schemas.microsoft.com/office/drawing/2014/main" id="{0D90E611-18CD-020E-0FD6-32F38D73662D}"/>
              </a:ext>
            </a:extLst>
          </p:cNvPr>
          <p:cNvSpPr/>
          <p:nvPr/>
        </p:nvSpPr>
        <p:spPr bwMode="auto">
          <a:xfrm>
            <a:off x="6263686" y="1336996"/>
            <a:ext cx="5318714" cy="485946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10" name="圓角矩形 17">
            <a:extLst>
              <a:ext uri="{FF2B5EF4-FFF2-40B4-BE49-F238E27FC236}">
                <a16:creationId xmlns:a16="http://schemas.microsoft.com/office/drawing/2014/main" id="{AA01BCA1-E1CC-346A-A8CF-EEF82CF154ED}"/>
              </a:ext>
            </a:extLst>
          </p:cNvPr>
          <p:cNvSpPr/>
          <p:nvPr/>
        </p:nvSpPr>
        <p:spPr bwMode="auto">
          <a:xfrm>
            <a:off x="6494900" y="1231674"/>
            <a:ext cx="3276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STEP 1 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：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Information Value (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資訊值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)</a:t>
            </a:r>
            <a:endParaRPr kumimoji="1" lang="zh-TW" altLang="en-US" sz="1400" dirty="0">
              <a:solidFill>
                <a:schemeClr val="bg1"/>
              </a:solidFill>
              <a:latin typeface="Noto Sans TC" panose="020B0200000000000000" pitchFamily="34" charset="-120"/>
              <a:ea typeface="Noto Sans TC" panose="020B0200000000000000" pitchFamily="34" charset="-120"/>
              <a:cs typeface="文鼎新細黑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E6B0E51-C869-E3FF-A49C-EC844C2D2B2E}"/>
              </a:ext>
            </a:extLst>
          </p:cNvPr>
          <p:cNvSpPr txBox="1"/>
          <p:nvPr/>
        </p:nvSpPr>
        <p:spPr>
          <a:xfrm>
            <a:off x="6494900" y="1660996"/>
            <a:ext cx="4948089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用於衡量一個變數對於目標變數的預測能力的指標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檢視不同分組對目標變數的區分能力，當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IV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值越高代表該變數的分組能有效預測目標變數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計算方法：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預測能力衡量標準：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48517B5-8B7D-F0CB-5ADC-3BDE248B1864}"/>
              </a:ext>
            </a:extLst>
          </p:cNvPr>
          <p:cNvGraphicFramePr>
            <a:graphicFrameLocks noGrp="1"/>
          </p:cNvGraphicFramePr>
          <p:nvPr/>
        </p:nvGraphicFramePr>
        <p:xfrm>
          <a:off x="6403096" y="3832616"/>
          <a:ext cx="5039893" cy="2247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545">
                  <a:extLst>
                    <a:ext uri="{9D8B030D-6E8A-4147-A177-3AD203B41FA5}">
                      <a16:colId xmlns:a16="http://schemas.microsoft.com/office/drawing/2014/main" val="1912225154"/>
                    </a:ext>
                  </a:extLst>
                </a:gridCol>
                <a:gridCol w="1156802">
                  <a:extLst>
                    <a:ext uri="{9D8B030D-6E8A-4147-A177-3AD203B41FA5}">
                      <a16:colId xmlns:a16="http://schemas.microsoft.com/office/drawing/2014/main" val="26140644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320953080"/>
                    </a:ext>
                  </a:extLst>
                </a:gridCol>
                <a:gridCol w="1902546">
                  <a:extLst>
                    <a:ext uri="{9D8B030D-6E8A-4147-A177-3AD203B41FA5}">
                      <a16:colId xmlns:a16="http://schemas.microsoft.com/office/drawing/2014/main" val="1452253716"/>
                    </a:ext>
                  </a:extLst>
                </a:gridCol>
              </a:tblGrid>
              <a:tr h="309219">
                <a:tc>
                  <a:txBody>
                    <a:bodyPr/>
                    <a:lstStyle/>
                    <a:p>
                      <a:pPr marL="72000"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IV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值 範圍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預測能力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類別型變數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連續型變數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958644"/>
                  </a:ext>
                </a:extLst>
              </a:tr>
              <a:tr h="278711">
                <a:tc>
                  <a:txBody>
                    <a:bodyPr/>
                    <a:lstStyle/>
                    <a:p>
                      <a:pPr marL="72000" algn="l" fontAlgn="b">
                        <a:spcAft>
                          <a:spcPts val="300"/>
                        </a:spcAft>
                      </a:pPr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以下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050170"/>
                  </a:ext>
                </a:extLst>
              </a:tr>
              <a:tr h="291104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2%~10%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弱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月付貸款佔月收入之比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484554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10% ~ 30%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適中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婚姻狀態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申請金額</a:t>
                      </a:r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_</a:t>
                      </a: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月收之倍數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服務年資佔年齡比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17803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30%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以上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強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公司種別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教育程度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收入類型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不動產狀況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年齡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72000" algn="l" fontAlgn="b"/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994239"/>
                  </a:ext>
                </a:extLst>
              </a:tr>
            </a:tbl>
          </a:graphicData>
        </a:graphic>
      </p:graphicFrame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BF22DEBA-CE72-53CC-1BA0-B1660607E1C2}"/>
              </a:ext>
            </a:extLst>
          </p:cNvPr>
          <p:cNvGraphicFramePr>
            <a:graphicFrameLocks noGrp="1"/>
          </p:cNvGraphicFramePr>
          <p:nvPr/>
        </p:nvGraphicFramePr>
        <p:xfrm>
          <a:off x="6419584" y="2667167"/>
          <a:ext cx="5023405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4681">
                  <a:extLst>
                    <a:ext uri="{9D8B030D-6E8A-4147-A177-3AD203B41FA5}">
                      <a16:colId xmlns:a16="http://schemas.microsoft.com/office/drawing/2014/main" val="3032305959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6303230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34007371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78883063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97903165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210467606"/>
                    </a:ext>
                  </a:extLst>
                </a:gridCol>
              </a:tblGrid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類別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9E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M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D2D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EBA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整體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212261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兩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值平均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891105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6304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1213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FDBB8-7C3A-346A-FD8C-69ED67CB1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A22745-4395-F1B6-B873-7C475BE79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圓角矩形 16">
            <a:extLst>
              <a:ext uri="{FF2B5EF4-FFF2-40B4-BE49-F238E27FC236}">
                <a16:creationId xmlns:a16="http://schemas.microsoft.com/office/drawing/2014/main" id="{EDFCAB21-D91A-928D-C589-5DC310B9A5C8}"/>
              </a:ext>
            </a:extLst>
          </p:cNvPr>
          <p:cNvSpPr/>
          <p:nvPr/>
        </p:nvSpPr>
        <p:spPr bwMode="auto">
          <a:xfrm>
            <a:off x="799308" y="1336996"/>
            <a:ext cx="5318714" cy="485946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10" name="圓角矩形 17">
            <a:extLst>
              <a:ext uri="{FF2B5EF4-FFF2-40B4-BE49-F238E27FC236}">
                <a16:creationId xmlns:a16="http://schemas.microsoft.com/office/drawing/2014/main" id="{6754C927-A187-D957-770A-D2F70EF43977}"/>
              </a:ext>
            </a:extLst>
          </p:cNvPr>
          <p:cNvSpPr/>
          <p:nvPr/>
        </p:nvSpPr>
        <p:spPr bwMode="auto">
          <a:xfrm>
            <a:off x="1030522" y="1231674"/>
            <a:ext cx="3276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STEP 1 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：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Information Value (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資訊值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)</a:t>
            </a:r>
            <a:endParaRPr kumimoji="1" lang="zh-TW" altLang="en-US" sz="1400" dirty="0">
              <a:solidFill>
                <a:schemeClr val="bg1"/>
              </a:solidFill>
              <a:latin typeface="Noto Sans TC" panose="020B0200000000000000" pitchFamily="34" charset="-120"/>
              <a:ea typeface="Noto Sans TC" panose="020B0200000000000000" pitchFamily="34" charset="-120"/>
              <a:cs typeface="文鼎新細黑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7FD18A5-24EF-7325-DE6F-7CF074DAA232}"/>
              </a:ext>
            </a:extLst>
          </p:cNvPr>
          <p:cNvSpPr txBox="1"/>
          <p:nvPr/>
        </p:nvSpPr>
        <p:spPr>
          <a:xfrm>
            <a:off x="1030522" y="1660996"/>
            <a:ext cx="4948089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用於衡量一個變數對於目標變數的預測能力的指標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檢視不同分組對目標變數的區分能力，當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IV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值越高代表該變數的分組能有效預測目標變數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計算方法：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預測能力衡量標準：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FB1FC43F-0E77-7323-61EF-94C04A27F5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787544"/>
              </p:ext>
            </p:extLst>
          </p:nvPr>
        </p:nvGraphicFramePr>
        <p:xfrm>
          <a:off x="938718" y="3832616"/>
          <a:ext cx="5039893" cy="2247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545">
                  <a:extLst>
                    <a:ext uri="{9D8B030D-6E8A-4147-A177-3AD203B41FA5}">
                      <a16:colId xmlns:a16="http://schemas.microsoft.com/office/drawing/2014/main" val="1912225154"/>
                    </a:ext>
                  </a:extLst>
                </a:gridCol>
                <a:gridCol w="1156802">
                  <a:extLst>
                    <a:ext uri="{9D8B030D-6E8A-4147-A177-3AD203B41FA5}">
                      <a16:colId xmlns:a16="http://schemas.microsoft.com/office/drawing/2014/main" val="26140644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320953080"/>
                    </a:ext>
                  </a:extLst>
                </a:gridCol>
                <a:gridCol w="1902546">
                  <a:extLst>
                    <a:ext uri="{9D8B030D-6E8A-4147-A177-3AD203B41FA5}">
                      <a16:colId xmlns:a16="http://schemas.microsoft.com/office/drawing/2014/main" val="1452253716"/>
                    </a:ext>
                  </a:extLst>
                </a:gridCol>
              </a:tblGrid>
              <a:tr h="309219">
                <a:tc>
                  <a:txBody>
                    <a:bodyPr/>
                    <a:lstStyle/>
                    <a:p>
                      <a:pPr marL="72000"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IV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值 範圍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預測能力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類別型變數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連續型變數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958644"/>
                  </a:ext>
                </a:extLst>
              </a:tr>
              <a:tr h="278711">
                <a:tc>
                  <a:txBody>
                    <a:bodyPr/>
                    <a:lstStyle/>
                    <a:p>
                      <a:pPr marL="72000" algn="l" fontAlgn="b">
                        <a:spcAft>
                          <a:spcPts val="300"/>
                        </a:spcAft>
                      </a:pPr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以下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050170"/>
                  </a:ext>
                </a:extLst>
              </a:tr>
              <a:tr h="291104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2%~10%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弱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月付貸款佔月收入之比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484554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10% ~ 30%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適中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婚姻狀態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申請金額</a:t>
                      </a:r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_</a:t>
                      </a: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月收之倍數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服務年資佔年齡比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17803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30%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以上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強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公司種別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教育程度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收入類型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不動產狀況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年齡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72000" algn="l" fontAlgn="b"/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994239"/>
                  </a:ext>
                </a:extLst>
              </a:tr>
            </a:tbl>
          </a:graphicData>
        </a:graphic>
      </p:graphicFrame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CA853724-9517-65C5-CBD6-E5D4A089D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473831"/>
              </p:ext>
            </p:extLst>
          </p:nvPr>
        </p:nvGraphicFramePr>
        <p:xfrm>
          <a:off x="955206" y="2667167"/>
          <a:ext cx="5023405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4681">
                  <a:extLst>
                    <a:ext uri="{9D8B030D-6E8A-4147-A177-3AD203B41FA5}">
                      <a16:colId xmlns:a16="http://schemas.microsoft.com/office/drawing/2014/main" val="3032305959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6303230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34007371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78883063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97903165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210467606"/>
                    </a:ext>
                  </a:extLst>
                </a:gridCol>
              </a:tblGrid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類別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9E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M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D2D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EBA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整體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212261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兩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值平均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891105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630487"/>
                  </a:ext>
                </a:extLst>
              </a:tr>
            </a:tbl>
          </a:graphicData>
        </a:graphic>
      </p:graphicFrame>
      <p:sp>
        <p:nvSpPr>
          <p:cNvPr id="4" name="圓角矩形 16">
            <a:extLst>
              <a:ext uri="{FF2B5EF4-FFF2-40B4-BE49-F238E27FC236}">
                <a16:creationId xmlns:a16="http://schemas.microsoft.com/office/drawing/2014/main" id="{15967DBB-ACAB-47D8-F661-A0E755691934}"/>
              </a:ext>
            </a:extLst>
          </p:cNvPr>
          <p:cNvSpPr/>
          <p:nvPr/>
        </p:nvSpPr>
        <p:spPr bwMode="auto">
          <a:xfrm>
            <a:off x="6273919" y="1336996"/>
            <a:ext cx="18284251" cy="485946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6" name="圓角矩形 17">
            <a:extLst>
              <a:ext uri="{FF2B5EF4-FFF2-40B4-BE49-F238E27FC236}">
                <a16:creationId xmlns:a16="http://schemas.microsoft.com/office/drawing/2014/main" id="{30955CF7-6C30-C130-6A98-0CEA2AE8A0F5}"/>
              </a:ext>
            </a:extLst>
          </p:cNvPr>
          <p:cNvSpPr/>
          <p:nvPr/>
        </p:nvSpPr>
        <p:spPr bwMode="auto">
          <a:xfrm>
            <a:off x="6505134" y="1231674"/>
            <a:ext cx="4212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STEP 2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：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Weight of Evidence  (WOE 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證據權重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)</a:t>
            </a:r>
            <a:endParaRPr kumimoji="1" lang="zh-TW" altLang="en-US" sz="1400" dirty="0">
              <a:solidFill>
                <a:schemeClr val="bg1"/>
              </a:solidFill>
              <a:latin typeface="Noto Sans TC" panose="020B0200000000000000" pitchFamily="34" charset="-120"/>
              <a:ea typeface="Noto Sans TC" panose="020B0200000000000000" pitchFamily="34" charset="-120"/>
              <a:cs typeface="文鼎新細黑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1CBA8E5-9EC7-ACCB-5066-8E5DC249518E}"/>
              </a:ext>
            </a:extLst>
          </p:cNvPr>
          <p:cNvSpPr txBox="1"/>
          <p:nvPr/>
        </p:nvSpPr>
        <p:spPr>
          <a:xfrm>
            <a:off x="6505134" y="1687925"/>
            <a:ext cx="531433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用於衡量是衡量「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vs. 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風險」或「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HM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vs. 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風險」的在不同分組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(bins)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的比率差異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當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值為負，則代表該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的「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&gt; 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」或「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HM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&gt; 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,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反之則否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因此，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有以下應用：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連續型變數：可透過各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間的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值變化抓出連續變數的中風險切點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類別型變數：可透過各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兩類別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(</a:t>
            </a:r>
            <a:r>
              <a:rPr lang="en-US" altLang="zh-TW" sz="1200" b="0" dirty="0" err="1">
                <a:latin typeface="Yu Gothic Medium" panose="020B0500000000000000" pitchFamily="34" charset="-128"/>
                <a:ea typeface="Yu Gothic Medium" panose="020B0500000000000000" pitchFamily="34" charset="-128"/>
              </a:rPr>
              <a:t>h_ml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、</a:t>
            </a:r>
            <a:r>
              <a:rPr lang="en-US" altLang="zh-TW" sz="1200" b="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</a:t>
            </a:r>
            <a:r>
              <a:rPr lang="en-US" altLang="zh-TW" sz="1200" b="0" dirty="0" err="1">
                <a:latin typeface="Yu Gothic Medium" panose="020B0500000000000000" pitchFamily="34" charset="-128"/>
                <a:ea typeface="Yu Gothic Medium" panose="020B0500000000000000" pitchFamily="34" charset="-128"/>
              </a:rPr>
              <a:t>hm_l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)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相異正負號，判定其為中風險的區間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連續型變數：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188550">
              <a:spcAft>
                <a:spcPts val="600"/>
              </a:spcAft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3" name="圓角矩形 17">
            <a:extLst>
              <a:ext uri="{FF2B5EF4-FFF2-40B4-BE49-F238E27FC236}">
                <a16:creationId xmlns:a16="http://schemas.microsoft.com/office/drawing/2014/main" id="{8DBF491B-96FF-FA99-CEFA-BFC199718462}"/>
              </a:ext>
            </a:extLst>
          </p:cNvPr>
          <p:cNvSpPr/>
          <p:nvPr/>
        </p:nvSpPr>
        <p:spPr bwMode="auto">
          <a:xfrm>
            <a:off x="-4834192" y="3945235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7" name="圓角矩形 17">
            <a:extLst>
              <a:ext uri="{FF2B5EF4-FFF2-40B4-BE49-F238E27FC236}">
                <a16:creationId xmlns:a16="http://schemas.microsoft.com/office/drawing/2014/main" id="{B9FAF7DF-E315-176E-01A7-6BCD0E6F939C}"/>
              </a:ext>
            </a:extLst>
          </p:cNvPr>
          <p:cNvSpPr/>
          <p:nvPr/>
        </p:nvSpPr>
        <p:spPr bwMode="auto">
          <a:xfrm>
            <a:off x="-4834192" y="1589912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0ADBCC44-DBFE-DF04-A77A-0D6967412B1F}"/>
              </a:ext>
            </a:extLst>
          </p:cNvPr>
          <p:cNvSpPr/>
          <p:nvPr/>
        </p:nvSpPr>
        <p:spPr bwMode="auto">
          <a:xfrm>
            <a:off x="-5682167" y="2683943"/>
            <a:ext cx="432000" cy="2395373"/>
          </a:xfrm>
          <a:prstGeom prst="roundRect">
            <a:avLst/>
          </a:prstGeom>
          <a:gradFill>
            <a:gsLst>
              <a:gs pos="0">
                <a:srgbClr val="1EEB99"/>
              </a:gs>
              <a:gs pos="100000">
                <a:srgbClr val="2992D4">
                  <a:shade val="100000"/>
                  <a:satMod val="115000"/>
                </a:srgbClr>
              </a:gs>
            </a:gsLst>
            <a:lin ang="5400000" scaled="0"/>
          </a:gra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信貸申請資料 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(11</a:t>
            </a: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個變數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)</a:t>
            </a:r>
            <a:endParaRPr kumimoji="1" lang="zh-TW" altLang="en-US" sz="14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15414EA1-F534-19B0-275E-DCC095372ABE}"/>
              </a:ext>
            </a:extLst>
          </p:cNvPr>
          <p:cNvCxnSpPr>
            <a:cxnSpLocks/>
            <a:stCxn id="18" idx="3"/>
            <a:endCxn id="17" idx="1"/>
          </p:cNvCxnSpPr>
          <p:nvPr/>
        </p:nvCxnSpPr>
        <p:spPr bwMode="auto">
          <a:xfrm flipV="1">
            <a:off x="-5250167" y="2699718"/>
            <a:ext cx="415975" cy="118191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60CAE824-F5E4-A4B2-4D65-9746138C861F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 bwMode="auto">
          <a:xfrm>
            <a:off x="-5250167" y="3881630"/>
            <a:ext cx="415975" cy="117341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9529081-7E6B-2B04-D77B-8BA564FF4245}"/>
              </a:ext>
            </a:extLst>
          </p:cNvPr>
          <p:cNvSpPr txBox="1"/>
          <p:nvPr/>
        </p:nvSpPr>
        <p:spPr>
          <a:xfrm>
            <a:off x="-4694353" y="2172764"/>
            <a:ext cx="438659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公司種別：政府機關、教育機關、上市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上櫃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知名大企業、一般企業、小公司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獨資行號、軍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教育程度： 高中以下、大專、大學、研究所以上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收入類型：固定收入、底薪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獎金、獎金、無收入、其他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婚姻狀態：已婚、未婚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不動產狀況：本人所有、配偶所有、家族所有、無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6010DBCA-F514-5333-FEA6-11D5B4452D23}"/>
              </a:ext>
            </a:extLst>
          </p:cNvPr>
          <p:cNvSpPr txBox="1"/>
          <p:nvPr/>
        </p:nvSpPr>
        <p:spPr>
          <a:xfrm>
            <a:off x="-4694353" y="4493346"/>
            <a:ext cx="4386594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年齡：申請貸款當時的年齡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服務年資：現職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前職換算加總年資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服務年資佔年齡比：服務年資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月付貸款佔月收入之比：月付貸款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_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月收之倍數：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PL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23" name="圓角矩形 17">
            <a:extLst>
              <a:ext uri="{FF2B5EF4-FFF2-40B4-BE49-F238E27FC236}">
                <a16:creationId xmlns:a16="http://schemas.microsoft.com/office/drawing/2014/main" id="{949133CB-E8D7-5F30-926A-C6B589FC7EF6}"/>
              </a:ext>
            </a:extLst>
          </p:cNvPr>
          <p:cNvSpPr/>
          <p:nvPr/>
        </p:nvSpPr>
        <p:spPr bwMode="auto">
          <a:xfrm>
            <a:off x="-4694353" y="1713053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類別型變數</a:t>
            </a:r>
          </a:p>
        </p:txBody>
      </p:sp>
      <p:sp>
        <p:nvSpPr>
          <p:cNvPr id="24" name="圓角矩形 17">
            <a:extLst>
              <a:ext uri="{FF2B5EF4-FFF2-40B4-BE49-F238E27FC236}">
                <a16:creationId xmlns:a16="http://schemas.microsoft.com/office/drawing/2014/main" id="{9BF106B5-5EEA-BED1-FDB4-39184A1A1987}"/>
              </a:ext>
            </a:extLst>
          </p:cNvPr>
          <p:cNvSpPr/>
          <p:nvPr/>
        </p:nvSpPr>
        <p:spPr bwMode="auto">
          <a:xfrm>
            <a:off x="-4694353" y="4084784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連續型變數</a:t>
            </a:r>
          </a:p>
        </p:txBody>
      </p:sp>
    </p:spTree>
    <p:extLst>
      <p:ext uri="{BB962C8B-B14F-4D97-AF65-F5344CB8AC3E}">
        <p14:creationId xmlns:p14="http://schemas.microsoft.com/office/powerpoint/2010/main" val="1251243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D88D9E-19B2-5506-2636-E22063600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29301B-D828-1B08-8057-E94BE9AC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圓角矩形 16">
            <a:extLst>
              <a:ext uri="{FF2B5EF4-FFF2-40B4-BE49-F238E27FC236}">
                <a16:creationId xmlns:a16="http://schemas.microsoft.com/office/drawing/2014/main" id="{4B3F9915-5793-E23C-3684-560FBFC1A0B7}"/>
              </a:ext>
            </a:extLst>
          </p:cNvPr>
          <p:cNvSpPr/>
          <p:nvPr/>
        </p:nvSpPr>
        <p:spPr bwMode="auto">
          <a:xfrm>
            <a:off x="-5523670" y="1336996"/>
            <a:ext cx="5318714" cy="485946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10" name="圓角矩形 17">
            <a:extLst>
              <a:ext uri="{FF2B5EF4-FFF2-40B4-BE49-F238E27FC236}">
                <a16:creationId xmlns:a16="http://schemas.microsoft.com/office/drawing/2014/main" id="{821CBE77-4ECE-A41C-1957-CAA3976E119C}"/>
              </a:ext>
            </a:extLst>
          </p:cNvPr>
          <p:cNvSpPr/>
          <p:nvPr/>
        </p:nvSpPr>
        <p:spPr bwMode="auto">
          <a:xfrm>
            <a:off x="-5292456" y="1231674"/>
            <a:ext cx="3276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STEP 1 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：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Information Value (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資訊值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)</a:t>
            </a:r>
            <a:endParaRPr kumimoji="1" lang="zh-TW" altLang="en-US" sz="1400" dirty="0">
              <a:solidFill>
                <a:schemeClr val="bg1"/>
              </a:solidFill>
              <a:latin typeface="Noto Sans TC" panose="020B0200000000000000" pitchFamily="34" charset="-120"/>
              <a:ea typeface="Noto Sans TC" panose="020B0200000000000000" pitchFamily="34" charset="-120"/>
              <a:cs typeface="文鼎新細黑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583CF37-675B-D0C1-956B-80905D1165E5}"/>
              </a:ext>
            </a:extLst>
          </p:cNvPr>
          <p:cNvSpPr txBox="1"/>
          <p:nvPr/>
        </p:nvSpPr>
        <p:spPr>
          <a:xfrm>
            <a:off x="-5292456" y="1660996"/>
            <a:ext cx="4948089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用於衡量一個變數對於目標變數的預測能力的指標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檢視不同分組對目標變數的區分能力，當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IV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值越高代表該變數的分組能有效預測目標變數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計算方法：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預測能力衡量標準：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24954732-F6EE-0DCC-7AC0-0EFB2028A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301387"/>
              </p:ext>
            </p:extLst>
          </p:nvPr>
        </p:nvGraphicFramePr>
        <p:xfrm>
          <a:off x="-5384260" y="3832616"/>
          <a:ext cx="5039893" cy="2247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545">
                  <a:extLst>
                    <a:ext uri="{9D8B030D-6E8A-4147-A177-3AD203B41FA5}">
                      <a16:colId xmlns:a16="http://schemas.microsoft.com/office/drawing/2014/main" val="1912225154"/>
                    </a:ext>
                  </a:extLst>
                </a:gridCol>
                <a:gridCol w="1156802">
                  <a:extLst>
                    <a:ext uri="{9D8B030D-6E8A-4147-A177-3AD203B41FA5}">
                      <a16:colId xmlns:a16="http://schemas.microsoft.com/office/drawing/2014/main" val="26140644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320953080"/>
                    </a:ext>
                  </a:extLst>
                </a:gridCol>
                <a:gridCol w="1902546">
                  <a:extLst>
                    <a:ext uri="{9D8B030D-6E8A-4147-A177-3AD203B41FA5}">
                      <a16:colId xmlns:a16="http://schemas.microsoft.com/office/drawing/2014/main" val="1452253716"/>
                    </a:ext>
                  </a:extLst>
                </a:gridCol>
              </a:tblGrid>
              <a:tr h="309219">
                <a:tc>
                  <a:txBody>
                    <a:bodyPr/>
                    <a:lstStyle/>
                    <a:p>
                      <a:pPr marL="72000" algn="ctr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IV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值 範圍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預測能力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類別型變數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連續型變數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958644"/>
                  </a:ext>
                </a:extLst>
              </a:tr>
              <a:tr h="278711">
                <a:tc>
                  <a:txBody>
                    <a:bodyPr/>
                    <a:lstStyle/>
                    <a:p>
                      <a:pPr marL="72000" algn="l" fontAlgn="b">
                        <a:spcAft>
                          <a:spcPts val="300"/>
                        </a:spcAft>
                      </a:pPr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以下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050170"/>
                  </a:ext>
                </a:extLst>
              </a:tr>
              <a:tr h="291104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2%~10%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ctr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弱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2000" indent="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None/>
                      </a:pP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spcAft>
                          <a:spcPts val="300"/>
                        </a:spcAft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月付貸款佔月收入之比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484554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10% ~ 30%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適中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婚姻狀態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申請金額</a:t>
                      </a:r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_</a:t>
                      </a: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月收之倍數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服務年資佔年齡比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178037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72000" algn="l" fontAlgn="b"/>
                      <a:r>
                        <a:rPr lang="en-US" altLang="zh-TW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30%</a:t>
                      </a:r>
                      <a:r>
                        <a:rPr lang="zh-TW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以上</a:t>
                      </a:r>
                      <a:endParaRPr lang="en-US" altLang="zh-TW" sz="1100" b="0" i="0" u="none" strike="noStrike" dirty="0">
                        <a:solidFill>
                          <a:schemeClr val="bg1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ctr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強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公司種別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教育程度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收入類型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不動產狀況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年齡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243450" indent="-171450" algn="l" fontAlgn="b">
                        <a:buFont typeface="Wingdings" panose="05000000000000000000" pitchFamily="2" charset="2"/>
                        <a:buChar char="n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34" charset="-128"/>
                          <a:ea typeface="Yu Gothic" panose="020B0400000000000000" pitchFamily="34" charset="-128"/>
                        </a:rPr>
                        <a:t>月收入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  <a:p>
                      <a:pPr marL="72000" algn="l" fontAlgn="b"/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34" charset="-128"/>
                        <a:ea typeface="Yu Gothic" panose="020B0400000000000000" pitchFamily="34" charset="-128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0000"/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994239"/>
                  </a:ext>
                </a:extLst>
              </a:tr>
            </a:tbl>
          </a:graphicData>
        </a:graphic>
      </p:graphicFrame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915B5F64-1301-B880-7D60-8BDEF0FB18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68156"/>
              </p:ext>
            </p:extLst>
          </p:nvPr>
        </p:nvGraphicFramePr>
        <p:xfrm>
          <a:off x="-5367772" y="2667167"/>
          <a:ext cx="5023405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4681">
                  <a:extLst>
                    <a:ext uri="{9D8B030D-6E8A-4147-A177-3AD203B41FA5}">
                      <a16:colId xmlns:a16="http://schemas.microsoft.com/office/drawing/2014/main" val="3032305959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6303230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340073718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1788830634"/>
                    </a:ext>
                  </a:extLst>
                </a:gridCol>
                <a:gridCol w="824681">
                  <a:extLst>
                    <a:ext uri="{9D8B030D-6E8A-4147-A177-3AD203B41FA5}">
                      <a16:colId xmlns:a16="http://schemas.microsoft.com/office/drawing/2014/main" val="97903165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210467606"/>
                    </a:ext>
                  </a:extLst>
                </a:gridCol>
              </a:tblGrid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類別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9E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M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D2D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EBA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bg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整體</a:t>
                      </a: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212261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h_ml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兩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</a:t>
                      </a:r>
                      <a:r>
                        <a:rPr lang="zh-TW" altLang="en-US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值平均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891105"/>
                  </a:ext>
                </a:extLst>
              </a:tr>
              <a:tr h="20577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 err="1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1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0</a:t>
                      </a:r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IV(</a:t>
                      </a:r>
                      <a:r>
                        <a:rPr lang="en-US" altLang="zh-TW" sz="1100" b="0" dirty="0" err="1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hm_l</a:t>
                      </a:r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Yu Gothic Medium" panose="020B0500000000000000" pitchFamily="34" charset="-128"/>
                          <a:ea typeface="Yu Gothic Medium" panose="020B0500000000000000" pitchFamily="34" charset="-128"/>
                        </a:rPr>
                        <a:t>)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100" b="0" dirty="0">
                        <a:latin typeface="Yu Gothic Medium" panose="020B0500000000000000" pitchFamily="34" charset="-128"/>
                        <a:ea typeface="Yu Gothic Medium" panose="020B0500000000000000" pitchFamily="34" charset="-128"/>
                      </a:endParaRPr>
                    </a:p>
                  </a:txBody>
                  <a:tcPr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630487"/>
                  </a:ext>
                </a:extLst>
              </a:tr>
            </a:tbl>
          </a:graphicData>
        </a:graphic>
      </p:graphicFrame>
      <p:sp>
        <p:nvSpPr>
          <p:cNvPr id="4" name="圓角矩形 16">
            <a:extLst>
              <a:ext uri="{FF2B5EF4-FFF2-40B4-BE49-F238E27FC236}">
                <a16:creationId xmlns:a16="http://schemas.microsoft.com/office/drawing/2014/main" id="{5C4B9380-9A1A-E78C-83DC-20913C86EE46}"/>
              </a:ext>
            </a:extLst>
          </p:cNvPr>
          <p:cNvSpPr/>
          <p:nvPr/>
        </p:nvSpPr>
        <p:spPr bwMode="auto">
          <a:xfrm>
            <a:off x="768066" y="1336996"/>
            <a:ext cx="18284251" cy="4859461"/>
          </a:xfrm>
          <a:prstGeom prst="roundRect">
            <a:avLst>
              <a:gd name="adj" fmla="val 1963"/>
            </a:avLst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600">
              <a:solidFill>
                <a:srgbClr val="737373"/>
              </a:solidFill>
              <a:latin typeface="Yu Gothic" panose="020B0400000000000000" pitchFamily="34" charset="-128"/>
              <a:ea typeface="Yu Gothic" panose="020B0400000000000000" pitchFamily="34" charset="-128"/>
              <a:cs typeface="文鼎新細黑"/>
            </a:endParaRPr>
          </a:p>
        </p:txBody>
      </p:sp>
      <p:sp>
        <p:nvSpPr>
          <p:cNvPr id="6" name="圓角矩形 17">
            <a:extLst>
              <a:ext uri="{FF2B5EF4-FFF2-40B4-BE49-F238E27FC236}">
                <a16:creationId xmlns:a16="http://schemas.microsoft.com/office/drawing/2014/main" id="{D2706018-2A4E-DFA4-B53E-E0ADAA31288D}"/>
              </a:ext>
            </a:extLst>
          </p:cNvPr>
          <p:cNvSpPr/>
          <p:nvPr/>
        </p:nvSpPr>
        <p:spPr bwMode="auto">
          <a:xfrm>
            <a:off x="999281" y="1231674"/>
            <a:ext cx="4212000" cy="324000"/>
          </a:xfrm>
          <a:prstGeom prst="roundRect">
            <a:avLst>
              <a:gd name="adj" fmla="val 23351"/>
            </a:avLst>
          </a:prstGeom>
          <a:solidFill>
            <a:srgbClr val="00338D"/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STEP 2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：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Weight of Evidence  (WOE </a:t>
            </a:r>
            <a:r>
              <a:rPr kumimoji="1" lang="zh-TW" altLang="en-US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證據權重</a:t>
            </a:r>
            <a:r>
              <a:rPr kumimoji="1" lang="en-US" altLang="zh-TW" sz="1400" dirty="0">
                <a:solidFill>
                  <a:schemeClr val="bg1"/>
                </a:solidFill>
                <a:latin typeface="Noto Sans TC" panose="020B0200000000000000" pitchFamily="34" charset="-120"/>
                <a:ea typeface="Noto Sans TC" panose="020B0200000000000000" pitchFamily="34" charset="-120"/>
                <a:cs typeface="文鼎新細黑"/>
              </a:rPr>
              <a:t>)</a:t>
            </a:r>
            <a:endParaRPr kumimoji="1" lang="zh-TW" altLang="en-US" sz="1400" dirty="0">
              <a:solidFill>
                <a:schemeClr val="bg1"/>
              </a:solidFill>
              <a:latin typeface="Noto Sans TC" panose="020B0200000000000000" pitchFamily="34" charset="-120"/>
              <a:ea typeface="Noto Sans TC" panose="020B0200000000000000" pitchFamily="34" charset="-120"/>
              <a:cs typeface="文鼎新細黑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22843E4-8FF4-40B9-1AC6-23C35B0DCEC1}"/>
              </a:ext>
            </a:extLst>
          </p:cNvPr>
          <p:cNvSpPr txBox="1"/>
          <p:nvPr/>
        </p:nvSpPr>
        <p:spPr>
          <a:xfrm>
            <a:off x="999281" y="1687925"/>
            <a:ext cx="531433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用於衡量是衡量「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vs. 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風險」或「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HM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vs. 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風險」的在不同分組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(bins)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的比率差異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當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值為負，則代表該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的「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&gt; 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」或「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HM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H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&gt; 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風險的總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佔比 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,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反之則否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因此，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有以下應用：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連續型變數：可透過各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間的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WOE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值變化抓出連續變數的中風險切點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類別型變數：可透過各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bin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兩類別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(</a:t>
            </a:r>
            <a:r>
              <a:rPr lang="en-US" altLang="zh-TW" sz="1200" b="0" dirty="0" err="1">
                <a:latin typeface="Yu Gothic Medium" panose="020B0500000000000000" pitchFamily="34" charset="-128"/>
                <a:ea typeface="Yu Gothic Medium" panose="020B0500000000000000" pitchFamily="34" charset="-128"/>
              </a:rPr>
              <a:t>h_ml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、</a:t>
            </a:r>
            <a:r>
              <a:rPr lang="en-US" altLang="zh-TW" sz="1200" b="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 </a:t>
            </a:r>
            <a:r>
              <a:rPr lang="en-US" altLang="zh-TW" sz="1200" b="0" dirty="0" err="1">
                <a:latin typeface="Yu Gothic Medium" panose="020B0500000000000000" pitchFamily="34" charset="-128"/>
                <a:ea typeface="Yu Gothic Medium" panose="020B0500000000000000" pitchFamily="34" charset="-128"/>
              </a:rPr>
              <a:t>hm_l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)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相異正負號，判定其為中風險的區間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n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連續型變數：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188550">
              <a:spcAft>
                <a:spcPts val="600"/>
              </a:spcAft>
            </a:pP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3" name="圓角矩形 17">
            <a:extLst>
              <a:ext uri="{FF2B5EF4-FFF2-40B4-BE49-F238E27FC236}">
                <a16:creationId xmlns:a16="http://schemas.microsoft.com/office/drawing/2014/main" id="{368B14AC-84B3-1931-A9D7-FF5FF2FDAECD}"/>
              </a:ext>
            </a:extLst>
          </p:cNvPr>
          <p:cNvSpPr/>
          <p:nvPr/>
        </p:nvSpPr>
        <p:spPr bwMode="auto">
          <a:xfrm>
            <a:off x="-10340045" y="3692319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7" name="圓角矩形 17">
            <a:extLst>
              <a:ext uri="{FF2B5EF4-FFF2-40B4-BE49-F238E27FC236}">
                <a16:creationId xmlns:a16="http://schemas.microsoft.com/office/drawing/2014/main" id="{91D08727-3728-F809-E22E-02F0E5F9537F}"/>
              </a:ext>
            </a:extLst>
          </p:cNvPr>
          <p:cNvSpPr/>
          <p:nvPr/>
        </p:nvSpPr>
        <p:spPr bwMode="auto">
          <a:xfrm>
            <a:off x="-10340045" y="1336996"/>
            <a:ext cx="4666272" cy="2219612"/>
          </a:xfrm>
          <a:prstGeom prst="roundRect">
            <a:avLst>
              <a:gd name="adj" fmla="val 853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2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EF3EAF30-06A7-0FB3-DFCC-DEADEA113FAA}"/>
              </a:ext>
            </a:extLst>
          </p:cNvPr>
          <p:cNvSpPr/>
          <p:nvPr/>
        </p:nvSpPr>
        <p:spPr bwMode="auto">
          <a:xfrm>
            <a:off x="-11188020" y="2431027"/>
            <a:ext cx="432000" cy="2395373"/>
          </a:xfrm>
          <a:prstGeom prst="roundRect">
            <a:avLst/>
          </a:prstGeom>
          <a:gradFill>
            <a:gsLst>
              <a:gs pos="0">
                <a:srgbClr val="1EEB99"/>
              </a:gs>
              <a:gs pos="100000">
                <a:srgbClr val="2992D4">
                  <a:shade val="100000"/>
                  <a:satMod val="115000"/>
                </a:srgbClr>
              </a:gs>
            </a:gsLst>
            <a:lin ang="5400000" scaled="0"/>
          </a:gradFill>
          <a:ln>
            <a:noFill/>
          </a:ln>
          <a:effectLst/>
        </p:spPr>
        <p:txBody>
          <a:bodyPr vert="eaVert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信貸申請資料 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(11</a:t>
            </a:r>
            <a:r>
              <a:rPr kumimoji="1" lang="zh-TW" altLang="en-US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個變數 </a:t>
            </a:r>
            <a:r>
              <a:rPr kumimoji="1" lang="en-US" altLang="zh-TW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)</a:t>
            </a:r>
            <a:endParaRPr kumimoji="1" lang="zh-TW" altLang="en-US" sz="14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07E1250-2DC3-7288-D907-837DA21CEB65}"/>
              </a:ext>
            </a:extLst>
          </p:cNvPr>
          <p:cNvCxnSpPr>
            <a:cxnSpLocks/>
            <a:stCxn id="18" idx="3"/>
            <a:endCxn id="17" idx="1"/>
          </p:cNvCxnSpPr>
          <p:nvPr/>
        </p:nvCxnSpPr>
        <p:spPr bwMode="auto">
          <a:xfrm flipV="1">
            <a:off x="-10756020" y="2446802"/>
            <a:ext cx="415975" cy="118191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DE30A8C3-4501-2A78-0338-9047C1DE8F88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 bwMode="auto">
          <a:xfrm>
            <a:off x="-10756020" y="3628714"/>
            <a:ext cx="415975" cy="117341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"/>
            <a:round/>
            <a:headEnd type="none" w="med" len="med"/>
            <a:tailEnd type="triangle"/>
          </a:ln>
          <a:effectLst/>
        </p:spPr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A10EF0D-126B-A80C-E9A9-F96977D4B7D8}"/>
              </a:ext>
            </a:extLst>
          </p:cNvPr>
          <p:cNvSpPr txBox="1"/>
          <p:nvPr/>
        </p:nvSpPr>
        <p:spPr>
          <a:xfrm>
            <a:off x="-10200206" y="1919848"/>
            <a:ext cx="438659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公司種別：政府機關、教育機關、上市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上櫃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知名大企業、一般企業、小公司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獨資行號、軍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教育程度： 高中以下、大專、大學、研究所以上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收入類型：固定收入、底薪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獎金、獎金、無收入、其他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婚姻狀態：已婚、未婚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不動產狀況：本人所有、配偶所有、家族所有、無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CA968E3-BF00-E863-F7D0-4861FBCA6E0C}"/>
              </a:ext>
            </a:extLst>
          </p:cNvPr>
          <p:cNvSpPr txBox="1"/>
          <p:nvPr/>
        </p:nvSpPr>
        <p:spPr>
          <a:xfrm>
            <a:off x="-10200206" y="4240430"/>
            <a:ext cx="4386594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年齡：申請貸款當時的年齡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服務年資：現職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+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前職換算加總年資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服務年資佔年齡比：服務年資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年齡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月付貸款佔月收入之比：月付貸款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360000" indent="-1714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_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月收之倍數：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PL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申請金額</a:t>
            </a:r>
            <a:r>
              <a:rPr lang="en-US" altLang="zh-TW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/</a:t>
            </a:r>
            <a:r>
              <a:rPr lang="zh-TW" altLang="en-US" sz="1200" dirty="0">
                <a:latin typeface="Yu Gothic Medium" panose="020B0500000000000000" pitchFamily="34" charset="-128"/>
                <a:ea typeface="Yu Gothic Medium" panose="020B0500000000000000" pitchFamily="34" charset="-128"/>
              </a:rPr>
              <a:t>月收入</a:t>
            </a:r>
            <a:endParaRPr lang="en-US" altLang="zh-TW" sz="12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23" name="圓角矩形 17">
            <a:extLst>
              <a:ext uri="{FF2B5EF4-FFF2-40B4-BE49-F238E27FC236}">
                <a16:creationId xmlns:a16="http://schemas.microsoft.com/office/drawing/2014/main" id="{CBC376FF-EA3F-EC1E-B05D-03AB52AE39E6}"/>
              </a:ext>
            </a:extLst>
          </p:cNvPr>
          <p:cNvSpPr/>
          <p:nvPr/>
        </p:nvSpPr>
        <p:spPr bwMode="auto">
          <a:xfrm>
            <a:off x="-10200206" y="1460137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類別型變數</a:t>
            </a:r>
          </a:p>
        </p:txBody>
      </p:sp>
      <p:sp>
        <p:nvSpPr>
          <p:cNvPr id="24" name="圓角矩形 17">
            <a:extLst>
              <a:ext uri="{FF2B5EF4-FFF2-40B4-BE49-F238E27FC236}">
                <a16:creationId xmlns:a16="http://schemas.microsoft.com/office/drawing/2014/main" id="{6415BA4B-A0BA-72EE-56C7-15AF151FB7B7}"/>
              </a:ext>
            </a:extLst>
          </p:cNvPr>
          <p:cNvSpPr/>
          <p:nvPr/>
        </p:nvSpPr>
        <p:spPr bwMode="auto">
          <a:xfrm>
            <a:off x="-10200206" y="3831868"/>
            <a:ext cx="1326119" cy="324000"/>
          </a:xfrm>
          <a:prstGeom prst="roundRect">
            <a:avLst>
              <a:gd name="adj" fmla="val 28643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TW" altLang="en-US" sz="1400" dirty="0">
                <a:solidFill>
                  <a:schemeClr val="bg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  <a:cs typeface="文鼎新細黑"/>
              </a:rPr>
              <a:t>連續型變數</a:t>
            </a:r>
          </a:p>
        </p:txBody>
      </p:sp>
    </p:spTree>
    <p:extLst>
      <p:ext uri="{BB962C8B-B14F-4D97-AF65-F5344CB8AC3E}">
        <p14:creationId xmlns:p14="http://schemas.microsoft.com/office/powerpoint/2010/main" val="1242250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3_tsia_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>
          <a:solidFill>
            <a:srgbClr val="C00000"/>
          </a:solidFill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fontAlgn="base">
          <a:spcBef>
            <a:spcPct val="0"/>
          </a:spcBef>
          <a:spcAft>
            <a:spcPct val="0"/>
          </a:spcAft>
          <a:defRPr kumimoji="1" sz="1600">
            <a:solidFill>
              <a:srgbClr val="737373"/>
            </a:solidFill>
            <a:latin typeface="Frutiger 47LightCn" charset="-120"/>
            <a:ea typeface="標楷體" pitchFamily="65" charset="-120"/>
            <a:cs typeface="文鼎新細黑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3_tsia_a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tsia_a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tsia_a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tsia_a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tsia_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tsia_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tsia_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53193</TotalTime>
  <Words>1407</Words>
  <Application>Microsoft Office PowerPoint</Application>
  <PresentationFormat>寬螢幕</PresentationFormat>
  <Paragraphs>227</Paragraphs>
  <Slides>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7" baseType="lpstr">
      <vt:lpstr>BauerBodoni</vt:lpstr>
      <vt:lpstr>Frutiger 47LightCn</vt:lpstr>
      <vt:lpstr>Noto Sans TC</vt:lpstr>
      <vt:lpstr>Yu Gothic</vt:lpstr>
      <vt:lpstr>Yu Gothic Bold</vt:lpstr>
      <vt:lpstr>Yu Gothic Medium</vt:lpstr>
      <vt:lpstr>Yu Gothic UI</vt:lpstr>
      <vt:lpstr>標楷體</vt:lpstr>
      <vt:lpstr>Arial</vt:lpstr>
      <vt:lpstr>Calibri</vt:lpstr>
      <vt:lpstr>Wingdings</vt:lpstr>
      <vt:lpstr>3_tsia_a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KGIB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宋念遠 Nian-Yuan Song - KGIB</dc:creator>
  <cp:lastModifiedBy>林永亮 Jason Lin - KGIB</cp:lastModifiedBy>
  <cp:revision>1060</cp:revision>
  <dcterms:created xsi:type="dcterms:W3CDTF">2022-02-11T02:28:37Z</dcterms:created>
  <dcterms:modified xsi:type="dcterms:W3CDTF">2025-03-04T08:43:25Z</dcterms:modified>
</cp:coreProperties>
</file>